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</p:sldMasterIdLst>
  <p:notesMasterIdLst>
    <p:notesMasterId r:id="rId39"/>
  </p:notesMasterIdLst>
  <p:sldIdLst>
    <p:sldId id="256" r:id="rId3"/>
    <p:sldId id="258" r:id="rId4"/>
    <p:sldId id="257" r:id="rId5"/>
    <p:sldId id="263" r:id="rId6"/>
    <p:sldId id="289" r:id="rId7"/>
    <p:sldId id="290" r:id="rId8"/>
    <p:sldId id="264" r:id="rId9"/>
    <p:sldId id="332" r:id="rId10"/>
    <p:sldId id="336" r:id="rId11"/>
    <p:sldId id="337" r:id="rId12"/>
    <p:sldId id="320" r:id="rId13"/>
    <p:sldId id="327" r:id="rId14"/>
    <p:sldId id="312" r:id="rId15"/>
    <p:sldId id="307" r:id="rId16"/>
    <p:sldId id="308" r:id="rId17"/>
    <p:sldId id="309" r:id="rId18"/>
    <p:sldId id="310" r:id="rId19"/>
    <p:sldId id="311" r:id="rId20"/>
    <p:sldId id="291" r:id="rId21"/>
    <p:sldId id="317" r:id="rId22"/>
    <p:sldId id="292" r:id="rId23"/>
    <p:sldId id="293" r:id="rId24"/>
    <p:sldId id="294" r:id="rId25"/>
    <p:sldId id="296" r:id="rId26"/>
    <p:sldId id="339" r:id="rId27"/>
    <p:sldId id="340" r:id="rId28"/>
    <p:sldId id="338" r:id="rId29"/>
    <p:sldId id="295" r:id="rId30"/>
    <p:sldId id="281" r:id="rId31"/>
    <p:sldId id="282" r:id="rId32"/>
    <p:sldId id="299" r:id="rId33"/>
    <p:sldId id="300" r:id="rId34"/>
    <p:sldId id="301" r:id="rId35"/>
    <p:sldId id="302" r:id="rId36"/>
    <p:sldId id="277" r:id="rId37"/>
    <p:sldId id="287" r:id="rId38"/>
  </p:sldIdLst>
  <p:sldSz cx="9144000" cy="6858000" type="screen4x3"/>
  <p:notesSz cx="6858000" cy="9144000"/>
  <p:embeddedFontLst>
    <p:embeddedFont>
      <p:font typeface="나눔바른고딕" panose="020B0600000101010101" charset="-127"/>
      <p:regular r:id="rId40"/>
      <p:bold r:id="rId41"/>
    </p:embeddedFont>
    <p:embeddedFont>
      <p:font typeface="-윤명조330" panose="020B0600000101010101" charset="-127"/>
      <p:regular r:id="rId42"/>
    </p:embeddedFont>
    <p:embeddedFont>
      <p:font typeface="맑은 고딕" panose="020B0503020000020004" pitchFamily="50" charset="-127"/>
      <p:regular r:id="rId43"/>
      <p:bold r:id="rId44"/>
    </p:embeddedFont>
    <p:embeddedFont>
      <p:font typeface="-윤고딕310" panose="02030504000101010101" pitchFamily="18" charset="-127"/>
      <p:regular r:id="rId45"/>
    </p:embeddedFont>
    <p:embeddedFont>
      <p:font typeface="-윤고딕340" panose="02030504000101010101" pitchFamily="18" charset="-127"/>
      <p:regular r:id="rId46"/>
    </p:embeddedFont>
    <p:embeddedFont>
      <p:font typeface="-윤고딕360" panose="02030504000101010101" pitchFamily="18" charset="-127"/>
      <p:regular r:id="rId4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141"/>
    <a:srgbClr val="2B2B2B"/>
    <a:srgbClr val="424242"/>
    <a:srgbClr val="347ABA"/>
    <a:srgbClr val="60B1DA"/>
    <a:srgbClr val="2D6BA3"/>
    <a:srgbClr val="C5DEED"/>
    <a:srgbClr val="83AEE1"/>
    <a:srgbClr val="11D1F1"/>
    <a:srgbClr val="2B3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91" autoAdjust="0"/>
    <p:restoredTop sz="94660"/>
  </p:normalViewPr>
  <p:slideViewPr>
    <p:cSldViewPr>
      <p:cViewPr varScale="1">
        <p:scale>
          <a:sx n="108" d="100"/>
          <a:sy n="108" d="100"/>
        </p:scale>
        <p:origin x="21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DEBC3-F3FE-44E9-A464-A67E3F012916}" type="datetimeFigureOut">
              <a:rPr lang="ko-KR" altLang="en-US" smtClean="0"/>
              <a:pPr/>
              <a:t>2024-01-17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4A3AB-9683-44F0-9104-97FC759F76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4A3AB-9683-44F0-9104-97FC759F7668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4A3AB-9683-44F0-9104-97FC759F7668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76CCF9-9BBB-43DC-ACD9-C37775522C0B}" type="datetimeFigureOut">
              <a:rPr lang="ko-KR" altLang="en-US" smtClean="0"/>
              <a:pPr/>
              <a:t>2024-01-17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EBCFB0-E7A1-4987-A039-B8E8FFD95F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76CCF9-9BBB-43DC-ACD9-C37775522C0B}" type="datetimeFigureOut">
              <a:rPr lang="ko-KR" altLang="en-US" smtClean="0"/>
              <a:pPr/>
              <a:t>2024-01-17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EBCFB0-E7A1-4987-A039-B8E8FFD95F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벤치마킹_170629_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712884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1_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그림 3" descr="벤치마킹_170629_6qqq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04856" y="262274"/>
            <a:ext cx="1331640" cy="3203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17.png"/><Relationship Id="rId5" Type="http://schemas.openxmlformats.org/officeDocument/2006/relationships/image" Target="../media/image35.jpeg"/><Relationship Id="rId10" Type="http://schemas.openxmlformats.org/officeDocument/2006/relationships/image" Target="../media/image18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46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46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10" Type="http://schemas.openxmlformats.org/officeDocument/2006/relationships/image" Target="../media/image46.pn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minfo.mss.go.kr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fnbiz@pass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835696" y="4380344"/>
            <a:ext cx="6643785" cy="864096"/>
          </a:xfrm>
          <a:prstGeom prst="rect">
            <a:avLst/>
          </a:prstGeom>
          <a:solidFill>
            <a:schemeClr val="tx1">
              <a:alpha val="16000"/>
            </a:schemeClr>
          </a:solidFill>
          <a:ln w="889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7"/>
          <p:cNvSpPr>
            <a:spLocks noChangeArrowheads="1"/>
          </p:cNvSpPr>
          <p:nvPr/>
        </p:nvSpPr>
        <p:spPr bwMode="auto">
          <a:xfrm>
            <a:off x="2069391" y="4442399"/>
            <a:ext cx="61478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ko-KR" altLang="en-US" sz="4200" spc="-20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해커스 </a:t>
            </a:r>
            <a:r>
              <a:rPr kumimoji="0" lang="ko-KR" altLang="en-US" sz="4200" spc="-200">
                <a:solidFill>
                  <a:schemeClr val="bg1"/>
                </a:solidFill>
                <a:effectLst/>
                <a:latin typeface="-윤고딕340" pitchFamily="18" charset="-127"/>
                <a:ea typeface="-윤고딕340" pitchFamily="18" charset="-127"/>
              </a:rPr>
              <a:t>직무교육 추천가이드</a:t>
            </a:r>
            <a:endParaRPr kumimoji="0" lang="en-US" altLang="ko-KR" sz="4200" spc="-200" dirty="0">
              <a:solidFill>
                <a:schemeClr val="bg1"/>
              </a:solidFill>
              <a:effectLst/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11" name="직사각형 7"/>
          <p:cNvSpPr>
            <a:spLocks noChangeArrowheads="1"/>
          </p:cNvSpPr>
          <p:nvPr/>
        </p:nvSpPr>
        <p:spPr bwMode="auto">
          <a:xfrm rot="16200000">
            <a:off x="-2455784" y="2907916"/>
            <a:ext cx="60641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2200">
                <a:solidFill>
                  <a:srgbClr val="51709D"/>
                </a:solidFill>
                <a:effectLst/>
                <a:latin typeface="-윤고딕360" pitchFamily="18" charset="-127"/>
                <a:ea typeface="-윤고딕360" pitchFamily="18" charset="-127"/>
              </a:rPr>
              <a:t>EDUCATION </a:t>
            </a:r>
            <a:r>
              <a:rPr kumimoji="0" lang="en-US" altLang="ko-KR" sz="2200">
                <a:solidFill>
                  <a:schemeClr val="bg1"/>
                </a:solidFill>
                <a:effectLst/>
                <a:latin typeface="-윤고딕360" pitchFamily="18" charset="-127"/>
                <a:ea typeface="-윤고딕360" pitchFamily="18" charset="-127"/>
              </a:rPr>
              <a:t>FOR YOUR </a:t>
            </a:r>
            <a:r>
              <a:rPr kumimoji="0" lang="en-US" altLang="ko-KR" sz="2200">
                <a:solidFill>
                  <a:srgbClr val="51709D"/>
                </a:solidFill>
                <a:effectLst/>
                <a:latin typeface="-윤고딕360" pitchFamily="18" charset="-127"/>
                <a:ea typeface="-윤고딕360" pitchFamily="18" charset="-127"/>
              </a:rPr>
              <a:t>SUCCESSFUL LIFE</a:t>
            </a:r>
            <a:endParaRPr kumimoji="0" lang="en-US" altLang="ko-KR" sz="2200" dirty="0">
              <a:solidFill>
                <a:srgbClr val="51709D"/>
              </a:solidFill>
              <a:effectLst/>
              <a:latin typeface="-윤고딕360" pitchFamily="18" charset="-127"/>
              <a:ea typeface="-윤고딕360" pitchFamily="18" charset="-127"/>
            </a:endParaRPr>
          </a:p>
        </p:txBody>
      </p:sp>
      <p:pic>
        <p:nvPicPr>
          <p:cNvPr id="18" name="그림 17" descr="벤치마킹_170629_6qq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1110" y="3789040"/>
            <a:ext cx="2194419" cy="527847"/>
          </a:xfrm>
          <a:prstGeom prst="rect">
            <a:avLst/>
          </a:prstGeom>
        </p:spPr>
      </p:pic>
      <p:pic>
        <p:nvPicPr>
          <p:cNvPr id="21" name="그림 20" descr="해커스 HRD 신로고2 사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  <p:grpSp>
        <p:nvGrpSpPr>
          <p:cNvPr id="26" name="그룹 25"/>
          <p:cNvGrpSpPr/>
          <p:nvPr/>
        </p:nvGrpSpPr>
        <p:grpSpPr>
          <a:xfrm>
            <a:off x="251520" y="6165304"/>
            <a:ext cx="648072" cy="144016"/>
            <a:chOff x="1691680" y="6093296"/>
            <a:chExt cx="648072" cy="144016"/>
          </a:xfrm>
        </p:grpSpPr>
        <p:sp>
          <p:nvSpPr>
            <p:cNvPr id="22" name="직사각형 21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4572000" y="1891752"/>
            <a:ext cx="3888432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7"/>
          <p:cNvSpPr>
            <a:spLocks noChangeArrowheads="1"/>
          </p:cNvSpPr>
          <p:nvPr/>
        </p:nvSpPr>
        <p:spPr bwMode="auto">
          <a:xfrm>
            <a:off x="93787" y="153159"/>
            <a:ext cx="269496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자체과정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11560" y="4340024"/>
            <a:ext cx="7848872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611560" y="4196008"/>
            <a:ext cx="784887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611560" y="1891752"/>
            <a:ext cx="3888432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572000" y="1747736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611560" y="1747736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5326705" y="2179784"/>
            <a:ext cx="230704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중국어 어휘부터 직무 회화 까지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5944165" y="1777482"/>
            <a:ext cx="11448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중국어 과정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283652" y="2175428"/>
            <a:ext cx="254909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일본어 기초부터 비즈니스 문법 정복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1983721" y="1777482"/>
            <a:ext cx="11448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일본어 과정</a:t>
            </a:r>
          </a:p>
        </p:txBody>
      </p:sp>
      <p:grpSp>
        <p:nvGrpSpPr>
          <p:cNvPr id="42" name="그룹 41"/>
          <p:cNvGrpSpPr/>
          <p:nvPr/>
        </p:nvGrpSpPr>
        <p:grpSpPr>
          <a:xfrm>
            <a:off x="4706491" y="2545853"/>
            <a:ext cx="1743432" cy="445523"/>
            <a:chOff x="758052" y="3023406"/>
            <a:chExt cx="1743432" cy="261610"/>
          </a:xfrm>
        </p:grpSpPr>
        <p:sp>
          <p:nvSpPr>
            <p:cNvPr id="49" name="직사각형 48"/>
            <p:cNvSpPr/>
            <p:nvPr/>
          </p:nvSpPr>
          <p:spPr>
            <a:xfrm>
              <a:off x="758052" y="3023406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en-US" altLang="ko-KR" sz="1100">
                  <a:solidFill>
                    <a:schemeClr val="bg1"/>
                  </a:solidFill>
                  <a:latin typeface="나눔바른고딕" pitchFamily="50" charset="-127"/>
                  <a:ea typeface="나눔바른고딕" pitchFamily="50" charset="-127"/>
                </a:rPr>
                <a:t>0</a:t>
              </a: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69184" y="3054502"/>
              <a:ext cx="1718740" cy="144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해커스 </a:t>
              </a:r>
              <a:r>
                <a:rPr lang="en-US" altLang="ko-KR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Talk! </a:t>
              </a: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기본어휘 중국어</a:t>
              </a:r>
              <a:endParaRPr lang="en-US" altLang="ko-KR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59" name="그룹 76"/>
          <p:cNvGrpSpPr/>
          <p:nvPr/>
        </p:nvGrpSpPr>
        <p:grpSpPr>
          <a:xfrm>
            <a:off x="5598145" y="4987660"/>
            <a:ext cx="1743432" cy="272503"/>
            <a:chOff x="755576" y="3068960"/>
            <a:chExt cx="1743432" cy="272503"/>
          </a:xfrm>
        </p:grpSpPr>
        <p:sp>
          <p:nvSpPr>
            <p:cNvPr id="61" name="직사각형 60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872338" y="3095242"/>
              <a:ext cx="149111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해커스 </a:t>
              </a:r>
              <a:r>
                <a:rPr lang="en-US" altLang="ko-KR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Talk! </a:t>
              </a: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호텔 중국어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72" name="그룹 76"/>
          <p:cNvGrpSpPr/>
          <p:nvPr/>
        </p:nvGrpSpPr>
        <p:grpSpPr>
          <a:xfrm>
            <a:off x="3727246" y="4988966"/>
            <a:ext cx="1743432" cy="280124"/>
            <a:chOff x="755576" y="3068959"/>
            <a:chExt cx="1743432" cy="280124"/>
          </a:xfrm>
        </p:grpSpPr>
        <p:sp>
          <p:nvSpPr>
            <p:cNvPr id="73" name="직사각형 72"/>
            <p:cNvSpPr/>
            <p:nvPr/>
          </p:nvSpPr>
          <p:spPr>
            <a:xfrm>
              <a:off x="755576" y="3068959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887578" y="3102862"/>
              <a:ext cx="149111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해커스 </a:t>
              </a:r>
              <a:r>
                <a:rPr lang="en-US" altLang="ko-KR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Talk! </a:t>
              </a: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호텔 중국어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76" name="TextBox 75"/>
          <p:cNvSpPr txBox="1"/>
          <p:nvPr/>
        </p:nvSpPr>
        <p:spPr bwMode="auto">
          <a:xfrm>
            <a:off x="3756713" y="4229120"/>
            <a:ext cx="1630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제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외국어 시리즈</a:t>
            </a:r>
          </a:p>
        </p:txBody>
      </p:sp>
      <p:grpSp>
        <p:nvGrpSpPr>
          <p:cNvPr id="78" name="그룹 141"/>
          <p:cNvGrpSpPr/>
          <p:nvPr/>
        </p:nvGrpSpPr>
        <p:grpSpPr>
          <a:xfrm>
            <a:off x="2636410" y="2557076"/>
            <a:ext cx="1728000" cy="432048"/>
            <a:chOff x="2636410" y="2438140"/>
            <a:chExt cx="1728000" cy="432048"/>
          </a:xfrm>
        </p:grpSpPr>
        <p:sp>
          <p:nvSpPr>
            <p:cNvPr id="80" name="직사각형 79"/>
            <p:cNvSpPr/>
            <p:nvPr/>
          </p:nvSpPr>
          <p:spPr>
            <a:xfrm>
              <a:off x="2636410" y="2438140"/>
              <a:ext cx="172800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678153" y="2446288"/>
              <a:ext cx="16514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lnSpc>
                  <a:spcPct val="120000"/>
                </a:lnSpc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charset="-127"/>
                  <a:ea typeface="나눔바른고딕" charset="-127"/>
                </a:rPr>
                <a:t>그림으로 배우는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charset="-127"/>
                  <a:ea typeface="나눔바른고딕" charset="-127"/>
                </a:rPr>
                <a:t>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charset="-127"/>
                  <a:ea typeface="나눔바른고딕" charset="-127"/>
                </a:rPr>
                <a:t>일본어 회화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endParaRPr>
            </a:p>
          </p:txBody>
        </p:sp>
      </p:grpSp>
      <p:grpSp>
        <p:nvGrpSpPr>
          <p:cNvPr id="84" name="그룹 137"/>
          <p:cNvGrpSpPr/>
          <p:nvPr/>
        </p:nvGrpSpPr>
        <p:grpSpPr>
          <a:xfrm>
            <a:off x="704155" y="2565702"/>
            <a:ext cx="1854996" cy="432048"/>
            <a:chOff x="704155" y="2420888"/>
            <a:chExt cx="1854996" cy="432048"/>
          </a:xfrm>
        </p:grpSpPr>
        <p:sp>
          <p:nvSpPr>
            <p:cNvPr id="87" name="직사각형 86"/>
            <p:cNvSpPr/>
            <p:nvPr/>
          </p:nvSpPr>
          <p:spPr>
            <a:xfrm>
              <a:off x="755576" y="2420888"/>
              <a:ext cx="172800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704155" y="2429036"/>
              <a:ext cx="185499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lnSpc>
                  <a:spcPct val="120000"/>
                </a:lnSpc>
                <a:defRPr/>
              </a:pP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charset="-127"/>
                  <a:ea typeface="나눔바른고딕" charset="-127"/>
                </a:rPr>
                <a:t>2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charset="-127"/>
                  <a:ea typeface="나눔바른고딕" charset="-127"/>
                </a:rPr>
                <a:t>주만에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charset="-127"/>
                  <a:ea typeface="나눔바른고딕" charset="-127"/>
                </a:rPr>
                <a:t> 끝내는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charset="-127"/>
                  <a:ea typeface="나눔바른고딕" charset="-127"/>
                </a:rPr>
                <a:t>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charset="-127"/>
                  <a:ea typeface="나눔바른고딕" charset="-127"/>
                </a:rPr>
                <a:t>일본어 필수 문법</a:t>
              </a:r>
              <a:endPara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endParaRPr>
            </a:p>
          </p:txBody>
        </p:sp>
      </p:grpSp>
      <p:sp>
        <p:nvSpPr>
          <p:cNvPr id="89" name="직사각형 88"/>
          <p:cNvSpPr/>
          <p:nvPr/>
        </p:nvSpPr>
        <p:spPr>
          <a:xfrm>
            <a:off x="1187624" y="4666156"/>
            <a:ext cx="662473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Talk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시리즈로 </a:t>
            </a:r>
            <a:r>
              <a:rPr lang="ko-KR" altLang="en-US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상황별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실생활 외국어 익히기</a:t>
            </a:r>
          </a:p>
        </p:txBody>
      </p:sp>
      <p:sp>
        <p:nvSpPr>
          <p:cNvPr id="90" name="직사각형 89"/>
          <p:cNvSpPr/>
          <p:nvPr/>
        </p:nvSpPr>
        <p:spPr>
          <a:xfrm>
            <a:off x="2285984" y="971397"/>
            <a:ext cx="6174448" cy="4510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오각형 90"/>
          <p:cNvSpPr/>
          <p:nvPr/>
        </p:nvSpPr>
        <p:spPr>
          <a:xfrm>
            <a:off x="611560" y="980728"/>
            <a:ext cx="1817300" cy="432048"/>
          </a:xfrm>
          <a:prstGeom prst="homePlat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TextBox 91"/>
          <p:cNvSpPr txBox="1"/>
          <p:nvPr/>
        </p:nvSpPr>
        <p:spPr bwMode="auto">
          <a:xfrm>
            <a:off x="3715027" y="1038467"/>
            <a:ext cx="3278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외국어 교육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위 </a:t>
            </a:r>
            <a:r>
              <a:rPr lang="ko-KR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대표 어학 과정</a:t>
            </a:r>
          </a:p>
        </p:txBody>
      </p:sp>
      <p:sp>
        <p:nvSpPr>
          <p:cNvPr id="93" name="TextBox 92"/>
          <p:cNvSpPr txBox="1"/>
          <p:nvPr/>
        </p:nvSpPr>
        <p:spPr bwMode="auto">
          <a:xfrm>
            <a:off x="800511" y="1038467"/>
            <a:ext cx="1510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 자체과정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94" name="포인트가 5개인 별 93"/>
          <p:cNvSpPr/>
          <p:nvPr/>
        </p:nvSpPr>
        <p:spPr>
          <a:xfrm>
            <a:off x="714348" y="1124956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61"/>
          <p:cNvSpPr txBox="1"/>
          <p:nvPr/>
        </p:nvSpPr>
        <p:spPr>
          <a:xfrm>
            <a:off x="2145769" y="1445169"/>
            <a:ext cx="6426759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ctr">
              <a:defRPr/>
            </a:pP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대한민국 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20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대연구소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2030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세대 영어와 영어교육에 대한 인식조사 </a:t>
            </a:r>
            <a:r>
              <a:rPr lang="en-US" altLang="ko-KR" sz="95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Report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‘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최근 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년 이내 수강한 온라인 영어교육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’ 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설문결과 </a:t>
            </a:r>
            <a:r>
              <a:rPr lang="en-US" altLang="ko-KR" sz="950" spc="-15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( 2017.03.06~2017.03.08 )</a:t>
            </a:r>
            <a:endParaRPr lang="ko-KR" altLang="en-US" sz="950" spc="-150">
              <a:solidFill>
                <a:schemeClr val="tx1">
                  <a:lumMod val="50000"/>
                  <a:lumOff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2F8EB97-1EF3-4367-B54C-B510519A4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5" y="2858459"/>
            <a:ext cx="1733308" cy="113065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FD64F86-CE10-4A16-97A4-2BB83E7F5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99" y="5255391"/>
            <a:ext cx="1728192" cy="117288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C416547-C807-4AF4-B483-ABD1158B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74" y="5260072"/>
            <a:ext cx="1720077" cy="1156348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D2F8EB97-1EF3-4367-B54C-B510519A457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4929" y="2857501"/>
            <a:ext cx="1728192" cy="1130534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2627784" y="2550052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754096" y="2552648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6581874" y="2545854"/>
            <a:ext cx="1743432" cy="4455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1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0</a:t>
            </a:r>
            <a:endParaRPr lang="ko-KR" altLang="en-US" sz="11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6703176" y="2599095"/>
            <a:ext cx="14840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 </a:t>
            </a:r>
            <a:r>
              <a:rPr lang="en-US" altLang="ko-KR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Talk! </a:t>
            </a: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호텔 중국어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8C2C468-CFE5-4561-97B3-CF8092BF7E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25" y="2852936"/>
            <a:ext cx="1743432" cy="1121165"/>
          </a:xfrm>
          <a:prstGeom prst="rect">
            <a:avLst/>
          </a:prstGeom>
        </p:spPr>
      </p:pic>
      <p:sp>
        <p:nvSpPr>
          <p:cNvPr id="71" name="직사각형 70"/>
          <p:cNvSpPr/>
          <p:nvPr/>
        </p:nvSpPr>
        <p:spPr>
          <a:xfrm>
            <a:off x="6576223" y="2539824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1857534" y="4992294"/>
            <a:ext cx="1728192" cy="45293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825784" y="4988096"/>
            <a:ext cx="1810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 </a:t>
            </a:r>
            <a:r>
              <a:rPr lang="en-US" altLang="ko-KR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Talk! Medical English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5D3E603-FE87-40DF-AFFB-79ABE089E8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34" y="5261773"/>
            <a:ext cx="1735772" cy="1167748"/>
          </a:xfrm>
          <a:prstGeom prst="rect">
            <a:avLst/>
          </a:prstGeom>
        </p:spPr>
      </p:pic>
      <p:sp>
        <p:nvSpPr>
          <p:cNvPr id="81" name="직사각형 80"/>
          <p:cNvSpPr/>
          <p:nvPr/>
        </p:nvSpPr>
        <p:spPr>
          <a:xfrm>
            <a:off x="1851662" y="4992294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/>
          <p:cNvSpPr/>
          <p:nvPr/>
        </p:nvSpPr>
        <p:spPr>
          <a:xfrm>
            <a:off x="3727246" y="4988967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직사각형 96"/>
          <p:cNvSpPr/>
          <p:nvPr/>
        </p:nvSpPr>
        <p:spPr>
          <a:xfrm>
            <a:off x="5598145" y="4987660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8" name="그림 57" descr="중국어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06490" y="2864642"/>
            <a:ext cx="1739553" cy="1114427"/>
          </a:xfrm>
          <a:prstGeom prst="rect">
            <a:avLst/>
          </a:prstGeom>
        </p:spPr>
      </p:pic>
      <p:sp>
        <p:nvSpPr>
          <p:cNvPr id="67" name="직사각형 66"/>
          <p:cNvSpPr/>
          <p:nvPr/>
        </p:nvSpPr>
        <p:spPr>
          <a:xfrm>
            <a:off x="4704015" y="2539824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직사각형 120"/>
          <p:cNvSpPr/>
          <p:nvPr/>
        </p:nvSpPr>
        <p:spPr>
          <a:xfrm>
            <a:off x="611560" y="1772816"/>
            <a:ext cx="7848872" cy="46805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직사각형 121"/>
          <p:cNvSpPr/>
          <p:nvPr/>
        </p:nvSpPr>
        <p:spPr>
          <a:xfrm>
            <a:off x="611560" y="1744241"/>
            <a:ext cx="784887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7"/>
          <p:cNvSpPr>
            <a:spLocks noChangeArrowheads="1"/>
          </p:cNvSpPr>
          <p:nvPr/>
        </p:nvSpPr>
        <p:spPr bwMode="auto">
          <a:xfrm>
            <a:off x="93787" y="153159"/>
            <a:ext cx="269496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자체과정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7" name="TextBox 136"/>
          <p:cNvSpPr txBox="1"/>
          <p:nvPr/>
        </p:nvSpPr>
        <p:spPr bwMode="auto">
          <a:xfrm>
            <a:off x="2955219" y="1777353"/>
            <a:ext cx="3233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하루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10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분 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Real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비즈니스 영어</a:t>
            </a:r>
          </a:p>
        </p:txBody>
      </p:sp>
      <p:sp>
        <p:nvSpPr>
          <p:cNvPr id="130" name="직사각형 129"/>
          <p:cNvSpPr/>
          <p:nvPr/>
        </p:nvSpPr>
        <p:spPr>
          <a:xfrm>
            <a:off x="3896370" y="2841109"/>
            <a:ext cx="14991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리얼비즈니스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 영어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-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발표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6307812" y="2841109"/>
            <a:ext cx="17123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리얼비즈니스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 영어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-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회사생활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149" name="직사각형 148"/>
          <p:cNvSpPr/>
          <p:nvPr/>
        </p:nvSpPr>
        <p:spPr>
          <a:xfrm>
            <a:off x="3861693" y="4742527"/>
            <a:ext cx="14991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리얼비즈니스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 영어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-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협상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156" name="직사각형 155"/>
          <p:cNvSpPr/>
          <p:nvPr/>
        </p:nvSpPr>
        <p:spPr>
          <a:xfrm>
            <a:off x="1341220" y="4742527"/>
            <a:ext cx="15135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리얼비즈니스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 영어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-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면접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161" name="직사각형 160"/>
          <p:cNvSpPr/>
          <p:nvPr/>
        </p:nvSpPr>
        <p:spPr>
          <a:xfrm>
            <a:off x="1187624" y="2348880"/>
            <a:ext cx="66247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하루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분 학습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비즈니스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상황별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진짜 표현으로 글로벌 커뮤니케이션 역량 강화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2285984" y="971397"/>
            <a:ext cx="6174448" cy="4510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오각형 58"/>
          <p:cNvSpPr/>
          <p:nvPr/>
        </p:nvSpPr>
        <p:spPr>
          <a:xfrm>
            <a:off x="611560" y="980728"/>
            <a:ext cx="1817300" cy="432048"/>
          </a:xfrm>
          <a:prstGeom prst="homePlat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/>
          <p:cNvSpPr txBox="1"/>
          <p:nvPr/>
        </p:nvSpPr>
        <p:spPr bwMode="auto">
          <a:xfrm>
            <a:off x="3600409" y="1038467"/>
            <a:ext cx="35076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대한민국 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위 영어 해커스 대표 어학 과정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 bwMode="auto">
          <a:xfrm>
            <a:off x="800511" y="1038467"/>
            <a:ext cx="1510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 자체과정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2" name="포인트가 5개인 별 61"/>
          <p:cNvSpPr/>
          <p:nvPr/>
        </p:nvSpPr>
        <p:spPr>
          <a:xfrm>
            <a:off x="714348" y="1124956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1"/>
          <p:cNvSpPr txBox="1"/>
          <p:nvPr/>
        </p:nvSpPr>
        <p:spPr>
          <a:xfrm>
            <a:off x="2145769" y="1445169"/>
            <a:ext cx="6426759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ctr">
              <a:defRPr/>
            </a:pP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대한민국 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20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대연구소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2030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세대 영어와 영어교육에 대한 인식조사 </a:t>
            </a:r>
            <a:r>
              <a:rPr lang="en-US" altLang="ko-KR" sz="95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Report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‘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최근 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년 이내 수강한 온라인 영어교육</a:t>
            </a:r>
            <a:r>
              <a:rPr lang="en-US" altLang="ko-KR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’ </a:t>
            </a:r>
            <a:r>
              <a:rPr lang="ko-KR" altLang="en-US" sz="950" spc="-10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설문결과 </a:t>
            </a:r>
            <a:r>
              <a:rPr lang="en-US" altLang="ko-KR" sz="950" spc="-15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( 2017.03.06~2017.03.08 )</a:t>
            </a:r>
            <a:endParaRPr lang="ko-KR" altLang="en-US" sz="950" spc="-150">
              <a:solidFill>
                <a:schemeClr val="tx1">
                  <a:lumMod val="50000"/>
                  <a:lumOff val="50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1350690" y="2841109"/>
            <a:ext cx="14991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리얼비즈니스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 영어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-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회의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grpSp>
        <p:nvGrpSpPr>
          <p:cNvPr id="69" name="그룹 68"/>
          <p:cNvGrpSpPr/>
          <p:nvPr/>
        </p:nvGrpSpPr>
        <p:grpSpPr>
          <a:xfrm>
            <a:off x="4933093" y="5767270"/>
            <a:ext cx="571094" cy="500066"/>
            <a:chOff x="3786182" y="3357563"/>
            <a:chExt cx="571094" cy="500066"/>
          </a:xfrm>
        </p:grpSpPr>
        <p:sp>
          <p:nvSpPr>
            <p:cNvPr id="70" name="직각 삼각형 69"/>
            <p:cNvSpPr/>
            <p:nvPr/>
          </p:nvSpPr>
          <p:spPr>
            <a:xfrm rot="16200000">
              <a:off x="3786182" y="3357563"/>
              <a:ext cx="500066" cy="500066"/>
            </a:xfrm>
            <a:prstGeom prst="rtTriangle">
              <a:avLst/>
            </a:prstGeom>
            <a:gradFill>
              <a:gsLst>
                <a:gs pos="70000">
                  <a:srgbClr val="E33A2D"/>
                </a:gs>
                <a:gs pos="100000">
                  <a:srgbClr val="C00000"/>
                </a:gs>
              </a:gsLst>
              <a:lin ang="5400000" scaled="0"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TextBox 70"/>
            <p:cNvSpPr txBox="1"/>
            <p:nvPr/>
          </p:nvSpPr>
          <p:spPr bwMode="auto">
            <a:xfrm rot="18900000">
              <a:off x="3893688" y="3559177"/>
              <a:ext cx="46358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BEST</a:t>
              </a:r>
              <a:endParaRPr lang="ko-KR" altLang="en-US" sz="1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EE7F294-4353-418F-A2D0-E4FBE7374EDA}"/>
              </a:ext>
            </a:extLst>
          </p:cNvPr>
          <p:cNvSpPr/>
          <p:nvPr/>
        </p:nvSpPr>
        <p:spPr>
          <a:xfrm>
            <a:off x="6306931" y="4742527"/>
            <a:ext cx="1726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리얼비즈니스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 영어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-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화상회의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9F119BF-8A4A-4414-AF59-5509AF548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52" y="3146778"/>
            <a:ext cx="1853036" cy="122881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374DD76-CEC7-445C-8B42-4E8833E5B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43" y="5038725"/>
            <a:ext cx="1875689" cy="124079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64FACC5-07A0-42FC-9A2E-DD7CE76D0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72" y="5033363"/>
            <a:ext cx="1861360" cy="12469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69641FB-AE42-4BC3-AF13-E7C53C934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75" y="5060950"/>
            <a:ext cx="1874796" cy="121936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8103905-1A33-44FC-A01B-8357346D5E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29" y="3145621"/>
            <a:ext cx="1881649" cy="122997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405B608-BD27-45AC-AEC6-27876A1CE8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40968"/>
            <a:ext cx="1872208" cy="1235041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>
            <a:off x="1187624" y="2800385"/>
            <a:ext cx="1872208" cy="157562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3707904" y="2800385"/>
            <a:ext cx="1872208" cy="157562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6228184" y="2800385"/>
            <a:ext cx="1872208" cy="157562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187624" y="4700761"/>
            <a:ext cx="1872208" cy="157562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3707904" y="4700761"/>
            <a:ext cx="1872208" cy="157562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6228184" y="4700761"/>
            <a:ext cx="1872208" cy="157562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" name="그림 44" descr="메달_금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44455" y="4509120"/>
            <a:ext cx="656532" cy="792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직사각형 157"/>
          <p:cNvSpPr/>
          <p:nvPr/>
        </p:nvSpPr>
        <p:spPr>
          <a:xfrm>
            <a:off x="2285984" y="971397"/>
            <a:ext cx="6174448" cy="4510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오각형 158"/>
          <p:cNvSpPr/>
          <p:nvPr/>
        </p:nvSpPr>
        <p:spPr>
          <a:xfrm>
            <a:off x="611560" y="980728"/>
            <a:ext cx="1817300" cy="432048"/>
          </a:xfrm>
          <a:prstGeom prst="homePlat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TextBox 159"/>
          <p:cNvSpPr txBox="1"/>
          <p:nvPr/>
        </p:nvSpPr>
        <p:spPr bwMode="auto">
          <a:xfrm>
            <a:off x="773260" y="1038467"/>
            <a:ext cx="15648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 err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제작</a:t>
            </a:r>
          </a:p>
        </p:txBody>
      </p:sp>
      <p:sp>
        <p:nvSpPr>
          <p:cNvPr id="161" name="포인트가 5개인 별 160"/>
          <p:cNvSpPr/>
          <p:nvPr/>
        </p:nvSpPr>
        <p:spPr>
          <a:xfrm>
            <a:off x="714348" y="1124956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직사각형 120"/>
          <p:cNvSpPr/>
          <p:nvPr/>
        </p:nvSpPr>
        <p:spPr>
          <a:xfrm>
            <a:off x="611560" y="4221088"/>
            <a:ext cx="7848872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직사각형 121"/>
          <p:cNvSpPr/>
          <p:nvPr/>
        </p:nvSpPr>
        <p:spPr>
          <a:xfrm>
            <a:off x="611560" y="4077072"/>
            <a:ext cx="784887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직사각형 109"/>
          <p:cNvSpPr/>
          <p:nvPr/>
        </p:nvSpPr>
        <p:spPr>
          <a:xfrm>
            <a:off x="4572000" y="1772816"/>
            <a:ext cx="3888432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직사각형 110"/>
          <p:cNvSpPr/>
          <p:nvPr/>
        </p:nvSpPr>
        <p:spPr>
          <a:xfrm>
            <a:off x="611560" y="1772816"/>
            <a:ext cx="3888432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직사각형 111"/>
          <p:cNvSpPr/>
          <p:nvPr/>
        </p:nvSpPr>
        <p:spPr>
          <a:xfrm>
            <a:off x="457200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직사각형 112"/>
          <p:cNvSpPr/>
          <p:nvPr/>
        </p:nvSpPr>
        <p:spPr>
          <a:xfrm>
            <a:off x="61156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4959617" y="2060848"/>
            <a:ext cx="30412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OA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실무능력 향상 및 자격증 취득까지 가능</a:t>
            </a:r>
          </a:p>
        </p:txBody>
      </p:sp>
      <p:sp>
        <p:nvSpPr>
          <p:cNvPr id="85" name="TextBox 84"/>
          <p:cNvSpPr txBox="1"/>
          <p:nvPr/>
        </p:nvSpPr>
        <p:spPr bwMode="auto">
          <a:xfrm>
            <a:off x="6075611" y="1658546"/>
            <a:ext cx="8819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실무 </a:t>
            </a:r>
            <a:r>
              <a:rPr lang="en-US" altLang="ko-KR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OA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1041602" y="2056492"/>
            <a:ext cx="303320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조직 내 커뮤니케이션 및 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CS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응대 능력 향상</a:t>
            </a:r>
          </a:p>
        </p:txBody>
      </p:sp>
      <p:sp>
        <p:nvSpPr>
          <p:cNvPr id="30" name="직사각형 7"/>
          <p:cNvSpPr>
            <a:spLocks noChangeArrowheads="1"/>
          </p:cNvSpPr>
          <p:nvPr/>
        </p:nvSpPr>
        <p:spPr bwMode="auto">
          <a:xfrm>
            <a:off x="93787" y="153159"/>
            <a:ext cx="269496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자체과정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1686369" y="1658546"/>
            <a:ext cx="1739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커뮤니케이션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역량</a:t>
            </a:r>
          </a:p>
        </p:txBody>
      </p:sp>
      <p:sp>
        <p:nvSpPr>
          <p:cNvPr id="137" name="TextBox 136"/>
          <p:cNvSpPr txBox="1"/>
          <p:nvPr/>
        </p:nvSpPr>
        <p:spPr bwMode="auto">
          <a:xfrm>
            <a:off x="3380020" y="4110184"/>
            <a:ext cx="2383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직장인 공통 역량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Skill UP!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941465" y="4880202"/>
            <a:ext cx="1366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관계개산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 직장생활백서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4614051" y="4880202"/>
            <a:ext cx="17363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직장인을 위한 기획서 완전정복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6704856" y="4880202"/>
            <a:ext cx="14808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업무효율 </a:t>
            </a:r>
            <a:r>
              <a:rPr lang="en-US" altLang="ko-KR" sz="10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300%, </a:t>
            </a:r>
            <a:r>
              <a:rPr lang="ko-KR" altLang="en-US" sz="10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스마트워크</a:t>
            </a:r>
            <a:endParaRPr lang="en-US" altLang="ko-KR" sz="900" spc="-8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2915487" y="4880202"/>
            <a:ext cx="12666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비즈니스 글쓰기 수업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840236" y="2440066"/>
            <a:ext cx="1636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강성고객을 다스리는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CS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달인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146" name="직사각형 145"/>
          <p:cNvSpPr/>
          <p:nvPr/>
        </p:nvSpPr>
        <p:spPr>
          <a:xfrm>
            <a:off x="2601788" y="2442203"/>
            <a:ext cx="16719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en-US" altLang="ko-KR" sz="10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MZ</a:t>
            </a:r>
            <a:r>
              <a:rPr lang="ko-KR" altLang="en-US" sz="10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세대를 위한 조직 내 세대소통</a:t>
            </a:r>
            <a:endParaRPr lang="en-US" altLang="ko-KR" sz="1000" spc="-8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1259632" y="4509120"/>
            <a:ext cx="662473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커뮤니케이션</a:t>
            </a:r>
            <a:r>
              <a:rPr lang="en-US" altLang="ko-KR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리더십</a:t>
            </a:r>
            <a:r>
              <a:rPr lang="en-US" altLang="ko-KR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프로젝트 관리 능력 향상시키고 업무 효율 높이기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3" name="TextBox 122"/>
          <p:cNvSpPr txBox="1"/>
          <p:nvPr/>
        </p:nvSpPr>
        <p:spPr bwMode="auto">
          <a:xfrm>
            <a:off x="3618443" y="1038467"/>
            <a:ext cx="3525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공통역량 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일반 직무 핵심 역량 강화 과정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4" name="직사각형 173"/>
          <p:cNvSpPr/>
          <p:nvPr/>
        </p:nvSpPr>
        <p:spPr>
          <a:xfrm>
            <a:off x="4954995" y="2443748"/>
            <a:ext cx="13083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300%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활동 엑셀 과정</a:t>
            </a:r>
            <a:endParaRPr lang="en-US" altLang="ko-KR" sz="9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D2268763-83B2-48FB-BDA8-3BEAE824B4B1}"/>
              </a:ext>
            </a:extLst>
          </p:cNvPr>
          <p:cNvSpPr/>
          <p:nvPr/>
        </p:nvSpPr>
        <p:spPr>
          <a:xfrm>
            <a:off x="6802071" y="2439550"/>
            <a:ext cx="13083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300%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charset="-127"/>
                <a:ea typeface="나눔바른고딕" charset="-127"/>
              </a:rPr>
              <a:t>활용 한글 과정</a:t>
            </a:r>
            <a:endParaRPr lang="en-US" altLang="ko-KR" sz="9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charset="-127"/>
              <a:ea typeface="나눔바른고딕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2967554-4FFE-470A-A6CC-E51E7A44A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3" y="2717184"/>
            <a:ext cx="1739917" cy="11438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0ECB6FE-6FAD-4D7F-92B1-B2886FE62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88" y="5173979"/>
            <a:ext cx="1737812" cy="11353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A3D970B-EA10-48FB-A0C5-1F3AB6F07D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98" y="2712721"/>
            <a:ext cx="1727232" cy="114832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99BD19A-F1E7-44FE-8E83-0F071FBEB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23" y="2724150"/>
            <a:ext cx="1733652" cy="113843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2A8D3E3-9AE4-4175-955E-CF7D493267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173979"/>
            <a:ext cx="1738888" cy="113534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AFAD36F-5A77-4B9B-B820-5A671E1972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173979"/>
            <a:ext cx="1737412" cy="113534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DE82ECF-CDE0-43FE-9F65-B4108A6417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63377"/>
            <a:ext cx="1719418" cy="1144759"/>
          </a:xfrm>
          <a:prstGeom prst="rect">
            <a:avLst/>
          </a:prstGeom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CA3BE8C8-14AA-4DC5-859D-14D0582A5A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2" y="2728914"/>
            <a:ext cx="1739567" cy="1159708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781168" y="2423160"/>
            <a:ext cx="1744067" cy="1461264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직사각형 149"/>
          <p:cNvSpPr/>
          <p:nvPr/>
        </p:nvSpPr>
        <p:spPr>
          <a:xfrm>
            <a:off x="4725273" y="2425086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E9BF7EB6-EBB1-4144-A082-D7A96DBC118E}"/>
              </a:ext>
            </a:extLst>
          </p:cNvPr>
          <p:cNvSpPr/>
          <p:nvPr/>
        </p:nvSpPr>
        <p:spPr>
          <a:xfrm>
            <a:off x="6572349" y="2420888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2627784" y="2425086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9" name="그림 58" descr="메달_금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93392" y="2142381"/>
            <a:ext cx="656532" cy="792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직사각형 63"/>
          <p:cNvSpPr/>
          <p:nvPr/>
        </p:nvSpPr>
        <p:spPr>
          <a:xfrm>
            <a:off x="746950" y="4869160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4604679" y="4869160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6567724" y="4869160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8" name="그림 57" descr="메달_금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24574" y="4571603"/>
            <a:ext cx="656532" cy="792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직사각형 66"/>
          <p:cNvSpPr/>
          <p:nvPr/>
        </p:nvSpPr>
        <p:spPr>
          <a:xfrm>
            <a:off x="2671280" y="4869160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2" name="그림 81" descr="베스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32287" y="3169543"/>
            <a:ext cx="810981" cy="885957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그림 82" descr="베스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68344" y="5598765"/>
            <a:ext cx="810981" cy="885957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1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48072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 bwMode="auto">
          <a:xfrm>
            <a:off x="4067944" y="1737447"/>
            <a:ext cx="936104" cy="864096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" name="직사각형 7"/>
          <p:cNvSpPr>
            <a:spLocks noChangeArrowheads="1"/>
          </p:cNvSpPr>
          <p:nvPr/>
        </p:nvSpPr>
        <p:spPr bwMode="auto">
          <a:xfrm>
            <a:off x="2131176" y="2458667"/>
            <a:ext cx="4817088" cy="23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defRPr/>
            </a:pPr>
            <a:r>
              <a:rPr lang="ko-KR" altLang="en-US" sz="4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직무교육 추천 </a:t>
            </a:r>
            <a:r>
              <a:rPr lang="en-US" altLang="ko-KR" sz="400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Process</a:t>
            </a:r>
          </a:p>
          <a:p>
            <a:pPr marL="342900" indent="-342900">
              <a:lnSpc>
                <a:spcPct val="200000"/>
              </a:lnSpc>
              <a:defRPr/>
            </a:pPr>
            <a:endParaRPr lang="en-US" altLang="ko-KR" sz="4000" dirty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2" name="직사각형 7"/>
          <p:cNvSpPr>
            <a:spLocks noChangeArrowheads="1"/>
          </p:cNvSpPr>
          <p:nvPr/>
        </p:nvSpPr>
        <p:spPr bwMode="auto">
          <a:xfrm>
            <a:off x="4131820" y="1089375"/>
            <a:ext cx="814647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sz="5000" b="1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Ⅱ</a:t>
            </a:r>
            <a:endParaRPr kumimoji="0" lang="en-US" altLang="ko-KR" sz="5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" name="그림 12" descr="해커스 HRD 신로고2 사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  <p:sp>
        <p:nvSpPr>
          <p:cNvPr id="14" name="직사각형 7"/>
          <p:cNvSpPr>
            <a:spLocks noChangeArrowheads="1"/>
          </p:cNvSpPr>
          <p:nvPr/>
        </p:nvSpPr>
        <p:spPr bwMode="auto">
          <a:xfrm>
            <a:off x="4086124" y="2311562"/>
            <a:ext cx="921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200">
                <a:solidFill>
                  <a:srgbClr val="AED3FC"/>
                </a:solidFill>
                <a:effectLst/>
                <a:latin typeface="-윤고딕360" pitchFamily="18" charset="-127"/>
                <a:ea typeface="-윤고딕360" pitchFamily="18" charset="-127"/>
              </a:rPr>
              <a:t>CHAPTER</a:t>
            </a:r>
            <a:endParaRPr kumimoji="0" lang="en-US" altLang="ko-KR" sz="1200" dirty="0">
              <a:solidFill>
                <a:srgbClr val="AED3FC"/>
              </a:solidFill>
              <a:effectLst/>
              <a:latin typeface="-윤고딕360" pitchFamily="18" charset="-127"/>
              <a:ea typeface="-윤고딕360" pitchFamily="18" charset="-127"/>
            </a:endParaRPr>
          </a:p>
        </p:txBody>
      </p:sp>
      <p:grpSp>
        <p:nvGrpSpPr>
          <p:cNvPr id="2" name="그룹 14"/>
          <p:cNvGrpSpPr/>
          <p:nvPr/>
        </p:nvGrpSpPr>
        <p:grpSpPr>
          <a:xfrm>
            <a:off x="4221485" y="3861048"/>
            <a:ext cx="648072" cy="144016"/>
            <a:chOff x="1691680" y="6093296"/>
            <a:chExt cx="648072" cy="144016"/>
          </a:xfrm>
        </p:grpSpPr>
        <p:sp>
          <p:nvSpPr>
            <p:cNvPr id="16" name="직사각형 15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그림 19" descr="벤치마킹_170629_6qqq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980728"/>
            <a:ext cx="841399" cy="674635"/>
          </a:xfrm>
          <a:prstGeom prst="rect">
            <a:avLst/>
          </a:prstGeom>
        </p:spPr>
      </p:pic>
      <p:sp>
        <p:nvSpPr>
          <p:cNvPr id="22" name="직사각형 7"/>
          <p:cNvSpPr>
            <a:spLocks noChangeArrowheads="1"/>
          </p:cNvSpPr>
          <p:nvPr/>
        </p:nvSpPr>
        <p:spPr bwMode="auto">
          <a:xfrm>
            <a:off x="3108078" y="3925505"/>
            <a:ext cx="28632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lang="en-US" altLang="ko-KR" sz="3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[ </a:t>
            </a:r>
            <a:r>
              <a:rPr lang="ko-KR" altLang="en-US" sz="3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직급별 역량강화 </a:t>
            </a:r>
            <a:r>
              <a:rPr lang="en-US" altLang="ko-KR" sz="3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]</a:t>
            </a:r>
            <a:endParaRPr lang="en-US" altLang="ko-KR" sz="3000" spc="-300" dirty="0">
              <a:solidFill>
                <a:schemeClr val="bg1"/>
              </a:solidFill>
              <a:latin typeface="-윤고딕340" pitchFamily="18" charset="-127"/>
              <a:ea typeface="-윤고딕340" pitchFamily="18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표 89"/>
          <p:cNvGraphicFramePr>
            <a:graphicFrameLocks noGrp="1"/>
          </p:cNvGraphicFramePr>
          <p:nvPr/>
        </p:nvGraphicFramePr>
        <p:xfrm>
          <a:off x="395536" y="1826162"/>
          <a:ext cx="8280921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그림 12">
            <a:extLst>
              <a:ext uri="{FF2B5EF4-FFF2-40B4-BE49-F238E27FC236}">
                <a16:creationId xmlns:a16="http://schemas.microsoft.com/office/drawing/2014/main" id="{E9A849A7-B240-46B2-A1BF-567F71E2A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64" y="4719502"/>
            <a:ext cx="1665436" cy="117329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AA8EC9E-F86F-44E8-AE23-AF1A927E7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37" y="2276872"/>
            <a:ext cx="1661888" cy="11709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6C929D5-89C1-4F28-8324-63A7A45AD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81" y="2276872"/>
            <a:ext cx="1674531" cy="1161654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DDAD469B-2AA0-41AE-AEE1-0FD86CCC3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47" y="2276872"/>
            <a:ext cx="1666628" cy="116165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1592EFA-0DB4-473C-9CB1-104282487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94" y="4719638"/>
            <a:ext cx="1658471" cy="1170925"/>
          </a:xfrm>
          <a:prstGeom prst="rect">
            <a:avLst/>
          </a:prstGeom>
        </p:spPr>
      </p:pic>
      <p:sp>
        <p:nvSpPr>
          <p:cNvPr id="125" name="직사각형 124"/>
          <p:cNvSpPr/>
          <p:nvPr/>
        </p:nvSpPr>
        <p:spPr>
          <a:xfrm>
            <a:off x="5887651" y="4709496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오각형 150"/>
          <p:cNvSpPr/>
          <p:nvPr/>
        </p:nvSpPr>
        <p:spPr>
          <a:xfrm>
            <a:off x="5884713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251520" y="1268760"/>
            <a:ext cx="8568952" cy="407640"/>
          </a:xfrm>
          <a:prstGeom prst="rect">
            <a:avLst/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7"/>
          <p:cNvSpPr>
            <a:spLocks noChangeArrowheads="1"/>
          </p:cNvSpPr>
          <p:nvPr/>
        </p:nvSpPr>
        <p:spPr bwMode="auto">
          <a:xfrm>
            <a:off x="93787" y="153159"/>
            <a:ext cx="222689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직급별 역량 강화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2" name="한쪽 모서리가 잘린 사각형 61"/>
          <p:cNvSpPr/>
          <p:nvPr/>
        </p:nvSpPr>
        <p:spPr>
          <a:xfrm>
            <a:off x="1625005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한쪽 모서리가 잘린 사각형 62"/>
          <p:cNvSpPr/>
          <p:nvPr/>
        </p:nvSpPr>
        <p:spPr>
          <a:xfrm>
            <a:off x="2843808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한쪽 모서리가 잘린 사각형 63"/>
          <p:cNvSpPr/>
          <p:nvPr/>
        </p:nvSpPr>
        <p:spPr>
          <a:xfrm>
            <a:off x="4065657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한쪽 모서리가 잘린 사각형 65"/>
          <p:cNvSpPr/>
          <p:nvPr/>
        </p:nvSpPr>
        <p:spPr>
          <a:xfrm>
            <a:off x="395536" y="835125"/>
            <a:ext cx="1224136" cy="432048"/>
          </a:xfrm>
          <a:prstGeom prst="snip1Rect">
            <a:avLst>
              <a:gd name="adj" fmla="val 36773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717476" y="908720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사원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1793767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주임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대리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3017903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과장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4242039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부장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팀장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1" name="한쪽 모서리가 잘린 사각형 70"/>
          <p:cNvSpPr/>
          <p:nvPr/>
        </p:nvSpPr>
        <p:spPr>
          <a:xfrm>
            <a:off x="5292080" y="98336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5638380" y="996068"/>
            <a:ext cx="51488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CEO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1520" y="1268760"/>
            <a:ext cx="8568952" cy="5112568"/>
          </a:xfrm>
          <a:prstGeom prst="rect">
            <a:avLst/>
          </a:prstGeom>
          <a:noFill/>
          <a:ln w="19050">
            <a:gradFill>
              <a:gsLst>
                <a:gs pos="32000">
                  <a:srgbClr val="4775C1"/>
                </a:gs>
                <a:gs pos="100000">
                  <a:srgbClr val="4775C1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323528" y="1340768"/>
            <a:ext cx="596669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경력 </a:t>
            </a:r>
            <a:r>
              <a:rPr lang="en-US" altLang="ko-KR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년 전후 사원의 실무 능력</a:t>
            </a:r>
            <a:r>
              <a:rPr lang="en-US" altLang="ko-KR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사내 예절</a:t>
            </a:r>
            <a:r>
              <a:rPr lang="en-US" altLang="ko-KR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능동적인 마인드 역량 강화를 위한 필수 교육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069163" y="3455375"/>
            <a:ext cx="2036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신입사원이라면 필수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입사 후 회사 생활에 필요한 모든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상식과 노하우를 담았습니다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sp>
        <p:nvSpPr>
          <p:cNvPr id="106" name="직사각형 105"/>
          <p:cNvSpPr/>
          <p:nvPr/>
        </p:nvSpPr>
        <p:spPr>
          <a:xfrm>
            <a:off x="6810010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TextBox 110"/>
          <p:cNvSpPr txBox="1"/>
          <p:nvPr/>
        </p:nvSpPr>
        <p:spPr>
          <a:xfrm>
            <a:off x="4913378" y="3451443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조직 내 대화의 기술을 익혀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조직 내 성과 창출 달성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732240" y="3447668"/>
            <a:ext cx="17281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기획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문서 작성부터 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보고서 작성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발표 능력까지</a:t>
            </a:r>
            <a:r>
              <a:rPr lang="en-US" altLang="ko-KR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신입사원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역량강화 프로젝트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6488459" y="4436639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967943" y="5913346"/>
            <a:ext cx="18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기획안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보고서에 쓰이는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시각화 자료를 직접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제작할 수 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있는 포토샵 과정입니다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5840151" y="5913346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남들보다 일 잘하는 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신입사원으로 거듭날 수 있는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비밀 노하우를 공개합니다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36" name="직사각형 135"/>
          <p:cNvSpPr/>
          <p:nvPr/>
        </p:nvSpPr>
        <p:spPr>
          <a:xfrm>
            <a:off x="1231191" y="1987668"/>
            <a:ext cx="156805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신입사원이 갖춰야 할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필수 역량 요소인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커뮤니케이션 스킬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기획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보고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발표 스킬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직장 내 호감을 사는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비즈니스 예절까지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단계별로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학습할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38" name="직사각형 137"/>
          <p:cNvSpPr/>
          <p:nvPr/>
        </p:nvSpPr>
        <p:spPr>
          <a:xfrm>
            <a:off x="1201317" y="4617280"/>
            <a:ext cx="1633781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한 단계 더 능력 있는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인재로의 발돋움을 위한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심화 교육 단계 입니다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신입사원에게 요구되는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상황별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요소별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역량과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프로패셔널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마인드를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상기시킬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39" name="직사각형 138"/>
          <p:cNvSpPr/>
          <p:nvPr/>
        </p:nvSpPr>
        <p:spPr>
          <a:xfrm>
            <a:off x="476875" y="2906282"/>
            <a:ext cx="48282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필수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476875" y="5282546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강화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3164984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/>
          <p:cNvSpPr/>
          <p:nvPr/>
        </p:nvSpPr>
        <p:spPr>
          <a:xfrm>
            <a:off x="4986854" y="2264172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" name="그림 52" descr="추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5079" y="2636912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그림 55" descr="추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4620" y="5085184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7" name="오각형 146"/>
          <p:cNvSpPr/>
          <p:nvPr/>
        </p:nvSpPr>
        <p:spPr>
          <a:xfrm>
            <a:off x="4980617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오각형 147"/>
          <p:cNvSpPr/>
          <p:nvPr/>
        </p:nvSpPr>
        <p:spPr>
          <a:xfrm>
            <a:off x="3164984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오각형 148"/>
          <p:cNvSpPr/>
          <p:nvPr/>
        </p:nvSpPr>
        <p:spPr>
          <a:xfrm>
            <a:off x="6804248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/>
          <p:cNvSpPr txBox="1"/>
          <p:nvPr/>
        </p:nvSpPr>
        <p:spPr bwMode="auto">
          <a:xfrm>
            <a:off x="3661420" y="1988840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5561444" y="1990464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7366865" y="1990464"/>
            <a:ext cx="58541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3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4052069" y="4714563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오각형 149"/>
          <p:cNvSpPr/>
          <p:nvPr/>
        </p:nvSpPr>
        <p:spPr>
          <a:xfrm>
            <a:off x="4052704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TextBox 122"/>
          <p:cNvSpPr txBox="1"/>
          <p:nvPr/>
        </p:nvSpPr>
        <p:spPr bwMode="auto">
          <a:xfrm>
            <a:off x="4642104" y="4435015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표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247921"/>
              </p:ext>
            </p:extLst>
          </p:nvPr>
        </p:nvGraphicFramePr>
        <p:xfrm>
          <a:off x="395536" y="1826162"/>
          <a:ext cx="8280921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DB464563-222A-48A4-966F-182A97490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4725535"/>
            <a:ext cx="1662112" cy="116726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55A1B3A-1535-4228-9C77-049F69563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13" y="4718050"/>
            <a:ext cx="1672059" cy="11656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8DA28BD-1D74-4863-A6C6-CC0524863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74" y="2269528"/>
            <a:ext cx="1662662" cy="117808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D9BC6C0-8875-4C23-8A01-95559DE65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60" y="2257425"/>
            <a:ext cx="1652790" cy="11811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9BCD86F-18DC-41EB-BCE7-51F6BC2B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69" y="2281238"/>
            <a:ext cx="1671087" cy="1168923"/>
          </a:xfrm>
          <a:prstGeom prst="rect">
            <a:avLst/>
          </a:prstGeom>
        </p:spPr>
      </p:pic>
      <p:sp>
        <p:nvSpPr>
          <p:cNvPr id="66" name="직사각형 65"/>
          <p:cNvSpPr/>
          <p:nvPr/>
        </p:nvSpPr>
        <p:spPr>
          <a:xfrm>
            <a:off x="251520" y="1268760"/>
            <a:ext cx="8568952" cy="407640"/>
          </a:xfrm>
          <a:prstGeom prst="rect">
            <a:avLst/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한쪽 모서리가 잘린 사각형 52"/>
          <p:cNvSpPr/>
          <p:nvPr/>
        </p:nvSpPr>
        <p:spPr>
          <a:xfrm>
            <a:off x="395536" y="972725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55579" y="985425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사원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4052069" y="4714563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직사각형 124"/>
          <p:cNvSpPr/>
          <p:nvPr/>
        </p:nvSpPr>
        <p:spPr>
          <a:xfrm>
            <a:off x="5887651" y="4709496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오각형 149"/>
          <p:cNvSpPr/>
          <p:nvPr/>
        </p:nvSpPr>
        <p:spPr>
          <a:xfrm>
            <a:off x="4052704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오각형 150"/>
          <p:cNvSpPr/>
          <p:nvPr/>
        </p:nvSpPr>
        <p:spPr>
          <a:xfrm>
            <a:off x="5884713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7"/>
          <p:cNvSpPr>
            <a:spLocks noChangeArrowheads="1"/>
          </p:cNvSpPr>
          <p:nvPr/>
        </p:nvSpPr>
        <p:spPr bwMode="auto">
          <a:xfrm>
            <a:off x="93787" y="153159"/>
            <a:ext cx="222689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직급별 역량 강화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3" name="한쪽 모서리가 잘린 사각형 62"/>
          <p:cNvSpPr/>
          <p:nvPr/>
        </p:nvSpPr>
        <p:spPr>
          <a:xfrm>
            <a:off x="2843808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한쪽 모서리가 잘린 사각형 63"/>
          <p:cNvSpPr/>
          <p:nvPr/>
        </p:nvSpPr>
        <p:spPr>
          <a:xfrm>
            <a:off x="4065657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3017903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과장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4242039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부장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팀장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1" name="한쪽 모서리가 잘린 사각형 70"/>
          <p:cNvSpPr/>
          <p:nvPr/>
        </p:nvSpPr>
        <p:spPr>
          <a:xfrm>
            <a:off x="5292080" y="98336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5638380" y="996068"/>
            <a:ext cx="51488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CEO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1520" y="1268760"/>
            <a:ext cx="8568952" cy="5112568"/>
          </a:xfrm>
          <a:prstGeom prst="rect">
            <a:avLst/>
          </a:prstGeom>
          <a:noFill/>
          <a:ln w="19050">
            <a:gradFill>
              <a:gsLst>
                <a:gs pos="32000">
                  <a:srgbClr val="4775C1"/>
                </a:gs>
                <a:gs pos="100000">
                  <a:srgbClr val="4775C1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323528" y="1340768"/>
            <a:ext cx="638828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경력 </a:t>
            </a:r>
            <a:r>
              <a:rPr lang="en-US" altLang="ko-KR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3~5</a:t>
            </a: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년 전후 대리급의 성과 창출 중심의 노하우</a:t>
            </a:r>
            <a:r>
              <a:rPr lang="en-US" altLang="ko-KR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예비 관리자로서의 리더십 함양 필수 교육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3164984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/>
          <p:cNvSpPr/>
          <p:nvPr/>
        </p:nvSpPr>
        <p:spPr>
          <a:xfrm>
            <a:off x="4986854" y="2264172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/>
          <p:cNvSpPr/>
          <p:nvPr/>
        </p:nvSpPr>
        <p:spPr>
          <a:xfrm>
            <a:off x="6810010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TextBox 122"/>
          <p:cNvSpPr txBox="1"/>
          <p:nvPr/>
        </p:nvSpPr>
        <p:spPr bwMode="auto">
          <a:xfrm>
            <a:off x="4642104" y="4435015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6488459" y="4436639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476875" y="2906282"/>
            <a:ext cx="48282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필수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476875" y="5282546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강화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7" name="오각형 146"/>
          <p:cNvSpPr/>
          <p:nvPr/>
        </p:nvSpPr>
        <p:spPr>
          <a:xfrm>
            <a:off x="4980617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오각형 147"/>
          <p:cNvSpPr/>
          <p:nvPr/>
        </p:nvSpPr>
        <p:spPr>
          <a:xfrm>
            <a:off x="3164984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오각형 148"/>
          <p:cNvSpPr/>
          <p:nvPr/>
        </p:nvSpPr>
        <p:spPr>
          <a:xfrm>
            <a:off x="6804248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/>
          <p:cNvSpPr txBox="1"/>
          <p:nvPr/>
        </p:nvSpPr>
        <p:spPr bwMode="auto">
          <a:xfrm>
            <a:off x="3661420" y="1988840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5561444" y="1990464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7366865" y="1990464"/>
            <a:ext cx="58541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3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2" name="한쪽 모서리가 잘린 사각형 61"/>
          <p:cNvSpPr/>
          <p:nvPr/>
        </p:nvSpPr>
        <p:spPr>
          <a:xfrm>
            <a:off x="1625005" y="836712"/>
            <a:ext cx="1224136" cy="432048"/>
          </a:xfrm>
          <a:prstGeom prst="snip1Rect">
            <a:avLst>
              <a:gd name="adj" fmla="val 36037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793767" y="904364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주임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대리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063519" y="2078954"/>
            <a:ext cx="1875835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주임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대리 급이 갖춰야 할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필수 역량 요소인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 서비스 마인드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문서 작성 및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PT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스킬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내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외부와의 협상능력 까지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단계별로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학습할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56" name="직사각형 55"/>
          <p:cNvSpPr/>
          <p:nvPr/>
        </p:nvSpPr>
        <p:spPr>
          <a:xfrm>
            <a:off x="1152501" y="4306357"/>
            <a:ext cx="169790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한 단계 더 능력 있는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실무 능력자 양성 과정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창의적인 아이디어를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도출할 수 있는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창의력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Thinking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과정과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IT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필수 시대 기초 이론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학습을 통해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실무 능력을 향상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시킬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068884" y="3462909"/>
            <a:ext cx="1719139" cy="65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회사가 성장할 수 있는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최대 가치인 고객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서비스 </a:t>
            </a:r>
            <a:endParaRPr lang="en-US" altLang="ko-KR" sz="10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마인드를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실천합니다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895828" y="3466683"/>
            <a:ext cx="1512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보다 능숙하고 설득력 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있는 프레젠테이션 스킬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구사를 위한 학습 과정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732240" y="3462908"/>
            <a:ext cx="16561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외부 업체와의 </a:t>
            </a: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협상뿐 아니라</a:t>
            </a:r>
            <a:endParaRPr lang="en-US" altLang="ko-KR" sz="10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내부 부서간 능숙한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협상을 학습하는 과정입니다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977830" y="5922446"/>
            <a:ext cx="18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창의적인 아이디어를 제안하고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실행할 수 있는 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비즈니스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Creative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796136" y="5922446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디지털 시대 필수역량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IT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분야의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기초적인 지식을 습득하고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실무에 활용할 수 있도록 합니다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pic>
        <p:nvPicPr>
          <p:cNvPr id="60" name="그림 59" descr="추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4620" y="5085184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그림 60" descr="추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82615" y="5085184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그림 66" descr="추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2636912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표 98"/>
          <p:cNvGraphicFramePr>
            <a:graphicFrameLocks noGrp="1"/>
          </p:cNvGraphicFramePr>
          <p:nvPr/>
        </p:nvGraphicFramePr>
        <p:xfrm>
          <a:off x="395536" y="1826162"/>
          <a:ext cx="8280921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F0A10E53-B831-4585-91D0-B2EA807A3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2" y="2266950"/>
            <a:ext cx="1655763" cy="117186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F0D3906-35D8-4FA3-AF87-0FD9AD1E3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5" y="2279651"/>
            <a:ext cx="1673225" cy="116522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181351A-A6EF-4CF8-A6E4-9CFEBC1DA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31" y="2288744"/>
            <a:ext cx="1665943" cy="115930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20400DA-59C4-4803-8746-255B43CF9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22" y="4705350"/>
            <a:ext cx="1659883" cy="118744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3127974-0B08-49B0-AC1E-4197B3B724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9" y="4710113"/>
            <a:ext cx="1671240" cy="1176876"/>
          </a:xfrm>
          <a:prstGeom prst="rect">
            <a:avLst/>
          </a:prstGeom>
        </p:spPr>
      </p:pic>
      <p:sp>
        <p:nvSpPr>
          <p:cNvPr id="111" name="직사각형 110"/>
          <p:cNvSpPr/>
          <p:nvPr/>
        </p:nvSpPr>
        <p:spPr>
          <a:xfrm>
            <a:off x="251520" y="1268760"/>
            <a:ext cx="8568952" cy="407640"/>
          </a:xfrm>
          <a:prstGeom prst="rect">
            <a:avLst/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한쪽 모서리가 잘린 사각형 74"/>
          <p:cNvSpPr/>
          <p:nvPr/>
        </p:nvSpPr>
        <p:spPr>
          <a:xfrm>
            <a:off x="1625005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1793767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주임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대리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3" name="한쪽 모서리가 잘린 사각형 52"/>
          <p:cNvSpPr/>
          <p:nvPr/>
        </p:nvSpPr>
        <p:spPr>
          <a:xfrm>
            <a:off x="395536" y="972725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55579" y="985425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사원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4052069" y="4714563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직사각형 124"/>
          <p:cNvSpPr/>
          <p:nvPr/>
        </p:nvSpPr>
        <p:spPr>
          <a:xfrm>
            <a:off x="5887651" y="4709496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오각형 149"/>
          <p:cNvSpPr/>
          <p:nvPr/>
        </p:nvSpPr>
        <p:spPr>
          <a:xfrm>
            <a:off x="4052704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오각형 150"/>
          <p:cNvSpPr/>
          <p:nvPr/>
        </p:nvSpPr>
        <p:spPr>
          <a:xfrm>
            <a:off x="5884713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7"/>
          <p:cNvSpPr>
            <a:spLocks noChangeArrowheads="1"/>
          </p:cNvSpPr>
          <p:nvPr/>
        </p:nvSpPr>
        <p:spPr bwMode="auto">
          <a:xfrm>
            <a:off x="93787" y="153159"/>
            <a:ext cx="222689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직급별 역량 강화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3" name="한쪽 모서리가 잘린 사각형 62"/>
          <p:cNvSpPr/>
          <p:nvPr/>
        </p:nvSpPr>
        <p:spPr>
          <a:xfrm>
            <a:off x="2843808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한쪽 모서리가 잘린 사각형 63"/>
          <p:cNvSpPr/>
          <p:nvPr/>
        </p:nvSpPr>
        <p:spPr>
          <a:xfrm>
            <a:off x="4065657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3017903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과장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4242039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부장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팀장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1" name="한쪽 모서리가 잘린 사각형 70"/>
          <p:cNvSpPr/>
          <p:nvPr/>
        </p:nvSpPr>
        <p:spPr>
          <a:xfrm>
            <a:off x="5292080" y="98336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5638380" y="996068"/>
            <a:ext cx="51488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CEO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1520" y="1268760"/>
            <a:ext cx="8568952" cy="5112568"/>
          </a:xfrm>
          <a:prstGeom prst="rect">
            <a:avLst/>
          </a:prstGeom>
          <a:noFill/>
          <a:ln w="19050">
            <a:gradFill>
              <a:gsLst>
                <a:gs pos="32000">
                  <a:srgbClr val="4775C1"/>
                </a:gs>
                <a:gs pos="100000">
                  <a:srgbClr val="4775C1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3164984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/>
          <p:cNvSpPr/>
          <p:nvPr/>
        </p:nvSpPr>
        <p:spPr>
          <a:xfrm>
            <a:off x="4986854" y="2264172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/>
          <p:cNvSpPr/>
          <p:nvPr/>
        </p:nvSpPr>
        <p:spPr>
          <a:xfrm>
            <a:off x="6810010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TextBox 122"/>
          <p:cNvSpPr txBox="1"/>
          <p:nvPr/>
        </p:nvSpPr>
        <p:spPr bwMode="auto">
          <a:xfrm>
            <a:off x="4642104" y="4435015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6488459" y="4436639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476875" y="2906282"/>
            <a:ext cx="48282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필수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476875" y="5282546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강화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7" name="오각형 146"/>
          <p:cNvSpPr/>
          <p:nvPr/>
        </p:nvSpPr>
        <p:spPr>
          <a:xfrm>
            <a:off x="4980617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오각형 147"/>
          <p:cNvSpPr/>
          <p:nvPr/>
        </p:nvSpPr>
        <p:spPr>
          <a:xfrm>
            <a:off x="3164984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오각형 148"/>
          <p:cNvSpPr/>
          <p:nvPr/>
        </p:nvSpPr>
        <p:spPr>
          <a:xfrm>
            <a:off x="6804248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/>
          <p:cNvSpPr txBox="1"/>
          <p:nvPr/>
        </p:nvSpPr>
        <p:spPr bwMode="auto">
          <a:xfrm>
            <a:off x="3661420" y="1988840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5561444" y="1990464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7366865" y="1990464"/>
            <a:ext cx="58541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3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6" name="한쪽 모서리가 잘린 사각형 65"/>
          <p:cNvSpPr/>
          <p:nvPr/>
        </p:nvSpPr>
        <p:spPr>
          <a:xfrm>
            <a:off x="2843808" y="836712"/>
            <a:ext cx="1224136" cy="432048"/>
          </a:xfrm>
          <a:prstGeom prst="snip1Rect">
            <a:avLst>
              <a:gd name="adj" fmla="val 36037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3012570" y="904364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과장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1142774" y="1988840"/>
            <a:ext cx="17379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과장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차장 급이 갖춰야 할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필수로 요구되는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프로젝트 관리 기법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예비 리더를 위한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코칭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관리자와 실무자 간의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커뮤니케이션 </a:t>
            </a: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코칭까지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단계별로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학습할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01" name="직사각형 100"/>
          <p:cNvSpPr/>
          <p:nvPr/>
        </p:nvSpPr>
        <p:spPr>
          <a:xfrm>
            <a:off x="1125141" y="4532810"/>
            <a:ext cx="1773242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인정받는 과장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차장이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되기 위한 강화 교육 과정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조직에 시너지 효과를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창출함과 동시에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긍정적 활력 요소를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부여하며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성과 증대를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도모할 수 있는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 과정입니다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275856" y="3466683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효율적인 예산 관리를 위한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재무재표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분석 강의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932039" y="3455198"/>
            <a:ext cx="18792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원가의 정의와 가격 구조의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원리를 알아보고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매출 증대를 도모할 수 있습니다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23468" y="3447637"/>
            <a:ext cx="1771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중간 관리자로서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인사 관리의 중점적인 부분을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학습할 수 있습니다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86411" y="5912921"/>
            <a:ext cx="18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조직에 시너지 효과를 불어넣고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회사 전체의 성과를 </a:t>
            </a: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증대시킬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수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있는 </a:t>
            </a: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학습과정입니다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777086" y="5912921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훌륭한 인재가 성과를 창출하는 원칙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좋은 인재를 선별하기 위한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면접관 과정의 내용을 담았습니다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323528" y="1340768"/>
            <a:ext cx="632416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fontAlgn="ctr">
              <a:defRPr/>
            </a:pPr>
            <a:r>
              <a:rPr lang="ko-KR" altLang="en-US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경력 </a:t>
            </a:r>
            <a:r>
              <a:rPr lang="en-US" altLang="ko-KR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5~10</a:t>
            </a:r>
            <a:r>
              <a:rPr lang="ko-KR" altLang="en-US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년 전후 과장</a:t>
            </a:r>
            <a:r>
              <a:rPr lang="en-US" altLang="ko-KR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차장급의 성과 증대 유도와 중간 관리자로서의 리더십 함양 필수 교육</a:t>
            </a:r>
          </a:p>
        </p:txBody>
      </p:sp>
      <p:pic>
        <p:nvPicPr>
          <p:cNvPr id="51" name="그림 50" descr="추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2286" y="2636912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표 98"/>
          <p:cNvGraphicFramePr>
            <a:graphicFrameLocks noGrp="1"/>
          </p:cNvGraphicFramePr>
          <p:nvPr/>
        </p:nvGraphicFramePr>
        <p:xfrm>
          <a:off x="395536" y="1826162"/>
          <a:ext cx="8280921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D9F2F1E9-A03E-4DC4-B6EA-7C5E6CBAF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33" y="4727550"/>
            <a:ext cx="1660995" cy="11636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E9F28C8-A00B-4A22-807F-EAE4E19C6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4727549"/>
            <a:ext cx="1663700" cy="116207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F622E4D-CD1D-4FAC-A77F-F1AA22FC1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89" y="2274423"/>
            <a:ext cx="1662585" cy="117058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1DBBC2D-C84E-4B9E-B1DF-F778601CB2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52" y="2271704"/>
            <a:ext cx="1670117" cy="117421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F8B1210-416F-401A-B552-D7C281DB6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01" y="2276476"/>
            <a:ext cx="1663749" cy="1169442"/>
          </a:xfrm>
          <a:prstGeom prst="rect">
            <a:avLst/>
          </a:prstGeom>
        </p:spPr>
      </p:pic>
      <p:sp>
        <p:nvSpPr>
          <p:cNvPr id="78" name="직사각형 77"/>
          <p:cNvSpPr/>
          <p:nvPr/>
        </p:nvSpPr>
        <p:spPr>
          <a:xfrm>
            <a:off x="251520" y="1268760"/>
            <a:ext cx="8568952" cy="407640"/>
          </a:xfrm>
          <a:prstGeom prst="rect">
            <a:avLst/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한쪽 모서리가 잘린 사각형 74"/>
          <p:cNvSpPr/>
          <p:nvPr/>
        </p:nvSpPr>
        <p:spPr>
          <a:xfrm>
            <a:off x="1625005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1793767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주임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대리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3" name="한쪽 모서리가 잘린 사각형 52"/>
          <p:cNvSpPr/>
          <p:nvPr/>
        </p:nvSpPr>
        <p:spPr>
          <a:xfrm>
            <a:off x="395536" y="972725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55579" y="985425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사원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4052069" y="4714563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직사각형 124"/>
          <p:cNvSpPr/>
          <p:nvPr/>
        </p:nvSpPr>
        <p:spPr>
          <a:xfrm>
            <a:off x="5887651" y="4709496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오각형 149"/>
          <p:cNvSpPr/>
          <p:nvPr/>
        </p:nvSpPr>
        <p:spPr>
          <a:xfrm>
            <a:off x="4052704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오각형 150"/>
          <p:cNvSpPr/>
          <p:nvPr/>
        </p:nvSpPr>
        <p:spPr>
          <a:xfrm>
            <a:off x="5884713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7"/>
          <p:cNvSpPr>
            <a:spLocks noChangeArrowheads="1"/>
          </p:cNvSpPr>
          <p:nvPr/>
        </p:nvSpPr>
        <p:spPr bwMode="auto">
          <a:xfrm>
            <a:off x="93787" y="153159"/>
            <a:ext cx="222689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직급별 역량 강화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3" name="한쪽 모서리가 잘린 사각형 62"/>
          <p:cNvSpPr/>
          <p:nvPr/>
        </p:nvSpPr>
        <p:spPr>
          <a:xfrm>
            <a:off x="2843808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3017903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과장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4242039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부장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팀장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1" name="한쪽 모서리가 잘린 사각형 70"/>
          <p:cNvSpPr/>
          <p:nvPr/>
        </p:nvSpPr>
        <p:spPr>
          <a:xfrm>
            <a:off x="5292080" y="98336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5638380" y="996068"/>
            <a:ext cx="51488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CEO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1520" y="1268760"/>
            <a:ext cx="8568952" cy="5112568"/>
          </a:xfrm>
          <a:prstGeom prst="rect">
            <a:avLst/>
          </a:prstGeom>
          <a:noFill/>
          <a:ln w="19050">
            <a:gradFill>
              <a:gsLst>
                <a:gs pos="32000">
                  <a:srgbClr val="4775C1"/>
                </a:gs>
                <a:gs pos="100000">
                  <a:srgbClr val="4775C1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3164984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/>
          <p:cNvSpPr/>
          <p:nvPr/>
        </p:nvSpPr>
        <p:spPr>
          <a:xfrm>
            <a:off x="4986854" y="2264172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/>
          <p:cNvSpPr/>
          <p:nvPr/>
        </p:nvSpPr>
        <p:spPr>
          <a:xfrm>
            <a:off x="6810010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TextBox 122"/>
          <p:cNvSpPr txBox="1"/>
          <p:nvPr/>
        </p:nvSpPr>
        <p:spPr bwMode="auto">
          <a:xfrm>
            <a:off x="4642104" y="4435015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6488459" y="4436639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476875" y="2906282"/>
            <a:ext cx="48282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필수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476875" y="5282546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강화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7" name="오각형 146"/>
          <p:cNvSpPr/>
          <p:nvPr/>
        </p:nvSpPr>
        <p:spPr>
          <a:xfrm>
            <a:off x="4980617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오각형 147"/>
          <p:cNvSpPr/>
          <p:nvPr/>
        </p:nvSpPr>
        <p:spPr>
          <a:xfrm>
            <a:off x="3164984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오각형 148"/>
          <p:cNvSpPr/>
          <p:nvPr/>
        </p:nvSpPr>
        <p:spPr>
          <a:xfrm>
            <a:off x="6804248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/>
          <p:cNvSpPr txBox="1"/>
          <p:nvPr/>
        </p:nvSpPr>
        <p:spPr bwMode="auto">
          <a:xfrm>
            <a:off x="3661420" y="1988840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5561444" y="1990464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7366865" y="1990464"/>
            <a:ext cx="58541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3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6" name="한쪽 모서리가 잘린 사각형 65"/>
          <p:cNvSpPr/>
          <p:nvPr/>
        </p:nvSpPr>
        <p:spPr>
          <a:xfrm>
            <a:off x="4067944" y="836712"/>
            <a:ext cx="1224136" cy="432048"/>
          </a:xfrm>
          <a:prstGeom prst="snip1Rect">
            <a:avLst>
              <a:gd name="adj" fmla="val 36037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4236706" y="904364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부장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팀장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23528" y="1340768"/>
            <a:ext cx="738054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fontAlgn="ctr">
              <a:defRPr/>
            </a:pPr>
            <a:r>
              <a:rPr lang="ko-KR" altLang="en-US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경력 </a:t>
            </a:r>
            <a:r>
              <a:rPr lang="en-US" altLang="ko-KR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10</a:t>
            </a:r>
            <a:r>
              <a:rPr lang="ko-KR" altLang="en-US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년 이상 부장</a:t>
            </a:r>
            <a:r>
              <a:rPr lang="en-US" altLang="ko-KR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dirty="0" err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팀장급의</a:t>
            </a:r>
            <a:r>
              <a:rPr lang="ko-KR" altLang="en-US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효과적으로 조직을 관리하는 본격 리더십 함양과 올바른 의사 결정을 위한 교육</a:t>
            </a:r>
          </a:p>
        </p:txBody>
      </p:sp>
      <p:sp>
        <p:nvSpPr>
          <p:cNvPr id="59" name="직사각형 58"/>
          <p:cNvSpPr/>
          <p:nvPr/>
        </p:nvSpPr>
        <p:spPr>
          <a:xfrm>
            <a:off x="1081708" y="2097430"/>
            <a:ext cx="1853391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부장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팀장 급이 갖춰야 할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조직관리 리더십 스킬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고객가치 관점에서의 경영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성과를 창출하기 위한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조직심리 교육까지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단계별로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학습할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60" name="직사각형 59"/>
          <p:cNvSpPr/>
          <p:nvPr/>
        </p:nvSpPr>
        <p:spPr>
          <a:xfrm>
            <a:off x="1219566" y="4401686"/>
            <a:ext cx="157767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한 단계 더 능력 있는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관리자로서의 자격을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갖추기 위한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심화 교육 단계 입니다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신속하고 정확한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의사결정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능력과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구체적인 팀장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리더십을 동시에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함양할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94906" y="3459063"/>
            <a:ext cx="1512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부장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팀장 급이 갖춰야 할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조직관리 리더십을 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함양할 수 있습니다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04048" y="3459063"/>
            <a:ext cx="17281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기업의 핵심이 되는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생산의  효율화와 관리 기법을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학습하는 과정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38156" y="3455288"/>
            <a:ext cx="18722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사업장 안전사고 예방을 위한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중대재해처벌법 강화에 대한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준비 및 대응을 위한 과정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48311" y="5905301"/>
            <a:ext cx="18722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관리자 시선에서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인사를 관리하고 육성하기 위한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실무 과정입니다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820519" y="5905301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기업의 핵심 보안 사항을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준수하고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중요성을 인지하여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전 직원 영업비밀을 보호할 수 있습니다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pic>
        <p:nvPicPr>
          <p:cNvPr id="50" name="그림 49" descr="추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2286" y="2636912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표 98"/>
          <p:cNvGraphicFramePr>
            <a:graphicFrameLocks noGrp="1"/>
          </p:cNvGraphicFramePr>
          <p:nvPr/>
        </p:nvGraphicFramePr>
        <p:xfrm>
          <a:off x="395536" y="1826162"/>
          <a:ext cx="8280921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26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06D3F118-B755-46B4-BE08-7BFE6D6DB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5" y="4720758"/>
            <a:ext cx="1666875" cy="116781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C50DBCA-0284-4225-B948-1A32D6340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75" y="4721854"/>
            <a:ext cx="1662783" cy="116494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1965B2E-C19A-4DB0-BE22-9D1DED6F3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2283240"/>
            <a:ext cx="1659560" cy="116004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38DF504-EB55-44CB-8236-BE86F54A8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72" y="2282399"/>
            <a:ext cx="1660878" cy="11636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BBCD9DA-043D-4545-AAF1-4C628A45A7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377" y="2281238"/>
            <a:ext cx="1673374" cy="1160462"/>
          </a:xfrm>
          <a:prstGeom prst="rect">
            <a:avLst/>
          </a:prstGeom>
        </p:spPr>
      </p:pic>
      <p:sp>
        <p:nvSpPr>
          <p:cNvPr id="113" name="직사각형 112"/>
          <p:cNvSpPr/>
          <p:nvPr/>
        </p:nvSpPr>
        <p:spPr>
          <a:xfrm>
            <a:off x="251520" y="1268760"/>
            <a:ext cx="8568952" cy="407640"/>
          </a:xfrm>
          <a:prstGeom prst="rect">
            <a:avLst/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한쪽 모서리가 잘린 사각형 77"/>
          <p:cNvSpPr/>
          <p:nvPr/>
        </p:nvSpPr>
        <p:spPr>
          <a:xfrm>
            <a:off x="4067944" y="977553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4244326" y="990253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부장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팀장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6" name="한쪽 모서리가 잘린 사각형 65"/>
          <p:cNvSpPr/>
          <p:nvPr/>
        </p:nvSpPr>
        <p:spPr>
          <a:xfrm>
            <a:off x="5292080" y="836712"/>
            <a:ext cx="1224136" cy="432048"/>
          </a:xfrm>
          <a:prstGeom prst="snip1Rect">
            <a:avLst>
              <a:gd name="adj" fmla="val 36037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5630760" y="904364"/>
            <a:ext cx="51488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CEO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5" name="한쪽 모서리가 잘린 사각형 74"/>
          <p:cNvSpPr/>
          <p:nvPr/>
        </p:nvSpPr>
        <p:spPr>
          <a:xfrm>
            <a:off x="1625005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1793767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주임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대리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3" name="한쪽 모서리가 잘린 사각형 52"/>
          <p:cNvSpPr/>
          <p:nvPr/>
        </p:nvSpPr>
        <p:spPr>
          <a:xfrm>
            <a:off x="395536" y="972725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55579" y="985425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사원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4052069" y="4714563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직사각형 124"/>
          <p:cNvSpPr/>
          <p:nvPr/>
        </p:nvSpPr>
        <p:spPr>
          <a:xfrm>
            <a:off x="5887651" y="4709496"/>
            <a:ext cx="1672059" cy="1181745"/>
          </a:xfrm>
          <a:prstGeom prst="rect">
            <a:avLst/>
          </a:prstGeom>
          <a:noFill/>
          <a:ln w="19050">
            <a:solidFill>
              <a:srgbClr val="C48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오각형 149"/>
          <p:cNvSpPr/>
          <p:nvPr/>
        </p:nvSpPr>
        <p:spPr>
          <a:xfrm>
            <a:off x="4052704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오각형 150"/>
          <p:cNvSpPr/>
          <p:nvPr/>
        </p:nvSpPr>
        <p:spPr>
          <a:xfrm>
            <a:off x="5884713" y="4425755"/>
            <a:ext cx="1771248" cy="288032"/>
          </a:xfrm>
          <a:prstGeom prst="homePlate">
            <a:avLst>
              <a:gd name="adj" fmla="val 36772"/>
            </a:avLst>
          </a:prstGeom>
          <a:solidFill>
            <a:srgbClr val="C76194"/>
          </a:solidFill>
          <a:ln w="19050">
            <a:solidFill>
              <a:srgbClr val="A7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7"/>
          <p:cNvSpPr>
            <a:spLocks noChangeArrowheads="1"/>
          </p:cNvSpPr>
          <p:nvPr/>
        </p:nvSpPr>
        <p:spPr bwMode="auto">
          <a:xfrm>
            <a:off x="93787" y="153159"/>
            <a:ext cx="222689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직급별 역량 강화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3" name="한쪽 모서리가 잘린 사각형 62"/>
          <p:cNvSpPr/>
          <p:nvPr/>
        </p:nvSpPr>
        <p:spPr>
          <a:xfrm>
            <a:off x="2843808" y="980728"/>
            <a:ext cx="1224136" cy="288032"/>
          </a:xfrm>
          <a:prstGeom prst="snip1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3017903" y="993428"/>
            <a:ext cx="85472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과장</a:t>
            </a: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차장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51520" y="1268760"/>
            <a:ext cx="8568952" cy="5112568"/>
          </a:xfrm>
          <a:prstGeom prst="rect">
            <a:avLst/>
          </a:prstGeom>
          <a:noFill/>
          <a:ln w="19050">
            <a:gradFill>
              <a:gsLst>
                <a:gs pos="32000">
                  <a:srgbClr val="4775C1"/>
                </a:gs>
                <a:gs pos="100000">
                  <a:srgbClr val="4775C1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3164984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/>
          <p:cNvSpPr/>
          <p:nvPr/>
        </p:nvSpPr>
        <p:spPr>
          <a:xfrm>
            <a:off x="4986854" y="2264172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/>
          <p:cNvSpPr/>
          <p:nvPr/>
        </p:nvSpPr>
        <p:spPr>
          <a:xfrm>
            <a:off x="6810010" y="2269239"/>
            <a:ext cx="1672059" cy="118174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TextBox 122"/>
          <p:cNvSpPr txBox="1"/>
          <p:nvPr/>
        </p:nvSpPr>
        <p:spPr bwMode="auto">
          <a:xfrm>
            <a:off x="4642104" y="4435015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6488459" y="4436639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476875" y="2906282"/>
            <a:ext cx="48282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필수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476875" y="5282546"/>
            <a:ext cx="4828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강화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7" name="오각형 146"/>
          <p:cNvSpPr/>
          <p:nvPr/>
        </p:nvSpPr>
        <p:spPr>
          <a:xfrm>
            <a:off x="4980617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오각형 147"/>
          <p:cNvSpPr/>
          <p:nvPr/>
        </p:nvSpPr>
        <p:spPr>
          <a:xfrm>
            <a:off x="3164984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오각형 148"/>
          <p:cNvSpPr/>
          <p:nvPr/>
        </p:nvSpPr>
        <p:spPr>
          <a:xfrm>
            <a:off x="6804248" y="1988840"/>
            <a:ext cx="1771248" cy="288032"/>
          </a:xfrm>
          <a:prstGeom prst="homePlate">
            <a:avLst>
              <a:gd name="adj" fmla="val 36772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/>
          <p:cNvSpPr txBox="1"/>
          <p:nvPr/>
        </p:nvSpPr>
        <p:spPr bwMode="auto">
          <a:xfrm>
            <a:off x="3661420" y="1988840"/>
            <a:ext cx="58541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5561444" y="1990464"/>
            <a:ext cx="5806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7366865" y="1990464"/>
            <a:ext cx="58541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3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단계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1034990" y="1888257"/>
            <a:ext cx="1944763" cy="232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전 직원의 목표와 비전을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올바르게 공유하고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존경 받는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CEO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의 역량을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갖추기 위한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PRO MBA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과정을 제공합니다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marL="342900" indent="-342900" algn="ctr" fontAlgn="ctr">
              <a:lnSpc>
                <a:spcPct val="110000"/>
              </a:lnSpc>
              <a:defRPr/>
            </a:pP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해커스와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최정상급 교수진이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만나 일류 경영을 위한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진정한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CEO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로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성장할 수 있는 전문 지식을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전달합니다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93" name="직사각형 92"/>
          <p:cNvSpPr/>
          <p:nvPr/>
        </p:nvSpPr>
        <p:spPr>
          <a:xfrm>
            <a:off x="1241775" y="4913292"/>
            <a:ext cx="15311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기업이 보다 큰 성과를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창출하기 위해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요구되는 임원 역량을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심화 과정으로 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학습할 수 있습니다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923928" y="5949280"/>
            <a:ext cx="2016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기업의 생존가능성을 높이기 위한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ESG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경영 가이드 전략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868144" y="5949280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고객이 만족하는 품질 경영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품질 경영을 해야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기업이 더욱 성장할 수 있습니다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294906" y="3504783"/>
            <a:ext cx="1512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PRO MBA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최정상급 교수진의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재무관리 과정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932040" y="3504783"/>
            <a:ext cx="18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PRO MBA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최정상급 교수진의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회계 과정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04248" y="3501008"/>
            <a:ext cx="2232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PRO MBA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최정상급 교수진의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인적자원관리 과정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323528" y="1340768"/>
            <a:ext cx="711765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fontAlgn="ctr">
              <a:defRPr/>
            </a:pPr>
            <a:r>
              <a:rPr lang="en-US" altLang="ko-KR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CEO </a:t>
            </a:r>
            <a:r>
              <a:rPr lang="ko-KR" altLang="en-US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임원급들이 전체 조직을 이끌어나가기 위한 시장 변화 파악 능력</a:t>
            </a:r>
            <a:r>
              <a:rPr lang="en-US" altLang="ko-KR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비전 목표 가치 공유 역량 함양 교육</a:t>
            </a:r>
          </a:p>
        </p:txBody>
      </p:sp>
      <p:pic>
        <p:nvPicPr>
          <p:cNvPr id="49" name="그림 48" descr="추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5890" y="5085184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1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48072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 bwMode="auto">
          <a:xfrm>
            <a:off x="4067944" y="1737447"/>
            <a:ext cx="936104" cy="864096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" name="직사각형 7"/>
          <p:cNvSpPr>
            <a:spLocks noChangeArrowheads="1"/>
          </p:cNvSpPr>
          <p:nvPr/>
        </p:nvSpPr>
        <p:spPr bwMode="auto">
          <a:xfrm>
            <a:off x="2131176" y="2458667"/>
            <a:ext cx="4817088" cy="23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defRPr/>
            </a:pPr>
            <a:r>
              <a:rPr lang="ko-KR" altLang="en-US" sz="4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직무교육 추천 </a:t>
            </a:r>
            <a:r>
              <a:rPr lang="en-US" altLang="ko-KR" sz="400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Process</a:t>
            </a:r>
          </a:p>
          <a:p>
            <a:pPr marL="342900" indent="-342900">
              <a:lnSpc>
                <a:spcPct val="200000"/>
              </a:lnSpc>
              <a:defRPr/>
            </a:pPr>
            <a:endParaRPr lang="en-US" altLang="ko-KR" sz="4000" dirty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2" name="직사각형 7"/>
          <p:cNvSpPr>
            <a:spLocks noChangeArrowheads="1"/>
          </p:cNvSpPr>
          <p:nvPr/>
        </p:nvSpPr>
        <p:spPr bwMode="auto">
          <a:xfrm>
            <a:off x="4131820" y="1089375"/>
            <a:ext cx="814647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sz="5000" b="1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Ⅱ</a:t>
            </a:r>
            <a:endParaRPr kumimoji="0" lang="en-US" altLang="ko-KR" sz="5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" name="그림 12" descr="해커스 HRD 신로고2 사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  <p:sp>
        <p:nvSpPr>
          <p:cNvPr id="14" name="직사각형 7"/>
          <p:cNvSpPr>
            <a:spLocks noChangeArrowheads="1"/>
          </p:cNvSpPr>
          <p:nvPr/>
        </p:nvSpPr>
        <p:spPr bwMode="auto">
          <a:xfrm>
            <a:off x="4086124" y="2311562"/>
            <a:ext cx="921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200">
                <a:solidFill>
                  <a:srgbClr val="AED3FC"/>
                </a:solidFill>
                <a:effectLst/>
                <a:latin typeface="-윤고딕360" pitchFamily="18" charset="-127"/>
                <a:ea typeface="-윤고딕360" pitchFamily="18" charset="-127"/>
              </a:rPr>
              <a:t>CHAPTER</a:t>
            </a:r>
            <a:endParaRPr kumimoji="0" lang="en-US" altLang="ko-KR" sz="1200" dirty="0">
              <a:solidFill>
                <a:srgbClr val="AED3FC"/>
              </a:solidFill>
              <a:effectLst/>
              <a:latin typeface="-윤고딕360" pitchFamily="18" charset="-127"/>
              <a:ea typeface="-윤고딕360" pitchFamily="18" charset="-127"/>
            </a:endParaRPr>
          </a:p>
        </p:txBody>
      </p:sp>
      <p:grpSp>
        <p:nvGrpSpPr>
          <p:cNvPr id="2" name="그룹 14"/>
          <p:cNvGrpSpPr/>
          <p:nvPr/>
        </p:nvGrpSpPr>
        <p:grpSpPr>
          <a:xfrm>
            <a:off x="4221485" y="3861048"/>
            <a:ext cx="648072" cy="144016"/>
            <a:chOff x="1691680" y="6093296"/>
            <a:chExt cx="648072" cy="144016"/>
          </a:xfrm>
        </p:grpSpPr>
        <p:sp>
          <p:nvSpPr>
            <p:cNvPr id="16" name="직사각형 15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그림 19" descr="벤치마킹_170629_6qqq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980728"/>
            <a:ext cx="841399" cy="674635"/>
          </a:xfrm>
          <a:prstGeom prst="rect">
            <a:avLst/>
          </a:prstGeom>
        </p:spPr>
      </p:pic>
      <p:sp>
        <p:nvSpPr>
          <p:cNvPr id="15" name="직사각형 7"/>
          <p:cNvSpPr>
            <a:spLocks noChangeArrowheads="1"/>
          </p:cNvSpPr>
          <p:nvPr/>
        </p:nvSpPr>
        <p:spPr bwMode="auto">
          <a:xfrm>
            <a:off x="2945313" y="3933056"/>
            <a:ext cx="3159839" cy="89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lang="en-US" altLang="ko-KR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공통역량</a:t>
            </a:r>
            <a:r>
              <a:rPr lang="en-US" altLang="ko-KR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산업직무</a:t>
            </a:r>
            <a:r>
              <a:rPr lang="en-US" altLang="ko-KR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]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벤치마킹_170629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04" y="0"/>
            <a:ext cx="9143999" cy="6712884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1124947" y="2564904"/>
            <a:ext cx="1819250" cy="720080"/>
          </a:xfrm>
          <a:prstGeom prst="rect">
            <a:avLst/>
          </a:prstGeom>
          <a:solidFill>
            <a:schemeClr val="tx1">
              <a:alpha val="39000"/>
            </a:schemeClr>
          </a:solidFill>
          <a:ln w="63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3432" y="2117998"/>
            <a:ext cx="173957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defRPr/>
            </a:pPr>
            <a:r>
              <a:rPr lang="en-US" altLang="ko-KR" sz="4000" dirty="0">
                <a:solidFill>
                  <a:schemeClr val="bg1"/>
                </a:solidFill>
                <a:latin typeface="-윤고딕360" pitchFamily="18" charset="-127"/>
                <a:ea typeface="-윤고딕360" pitchFamily="18" charset="-127"/>
              </a:rPr>
              <a:t>INDEX</a:t>
            </a:r>
            <a:endParaRPr lang="ko-KR" altLang="en-US" sz="4000" dirty="0">
              <a:solidFill>
                <a:schemeClr val="bg1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cxnSp>
        <p:nvCxnSpPr>
          <p:cNvPr id="18" name="직선 연결선 17"/>
          <p:cNvCxnSpPr/>
          <p:nvPr/>
        </p:nvCxnSpPr>
        <p:spPr bwMode="auto">
          <a:xfrm>
            <a:off x="6444208" y="2656251"/>
            <a:ext cx="14401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직사각형 19"/>
          <p:cNvSpPr/>
          <p:nvPr/>
        </p:nvSpPr>
        <p:spPr bwMode="auto">
          <a:xfrm>
            <a:off x="3361095" y="3638068"/>
            <a:ext cx="288032" cy="288032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3361095" y="3074706"/>
            <a:ext cx="288032" cy="288032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3373795" y="2538900"/>
            <a:ext cx="288032" cy="288032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6" name="직사각형 7"/>
          <p:cNvSpPr>
            <a:spLocks noChangeArrowheads="1"/>
          </p:cNvSpPr>
          <p:nvPr/>
        </p:nvSpPr>
        <p:spPr bwMode="auto">
          <a:xfrm>
            <a:off x="3318517" y="2292864"/>
            <a:ext cx="4106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b="1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Ⅰ</a:t>
            </a:r>
            <a:endParaRPr kumimoji="0" lang="en-US" altLang="ko-KR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b="1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Ⅱ</a:t>
            </a:r>
            <a:endParaRPr kumimoji="0" lang="en-US" altLang="ko-KR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7" name="직사각형 7"/>
          <p:cNvSpPr>
            <a:spLocks noChangeArrowheads="1"/>
          </p:cNvSpPr>
          <p:nvPr/>
        </p:nvSpPr>
        <p:spPr bwMode="auto">
          <a:xfrm>
            <a:off x="7837040" y="2276872"/>
            <a:ext cx="4555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l">
              <a:lnSpc>
                <a:spcPct val="200000"/>
              </a:lnSpc>
              <a:defRPr/>
            </a:pPr>
            <a:r>
              <a:rPr kumimoji="0" lang="en-US" altLang="ko-KR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3p</a:t>
            </a:r>
            <a:endParaRPr kumimoji="0" lang="en-US" altLang="ko-KR" dirty="0">
              <a:solidFill>
                <a:schemeClr val="bg1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28" name="직선 연결선 27"/>
          <p:cNvCxnSpPr/>
          <p:nvPr/>
        </p:nvCxnSpPr>
        <p:spPr bwMode="auto">
          <a:xfrm>
            <a:off x="5979782" y="3212889"/>
            <a:ext cx="190458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직사각형 7"/>
          <p:cNvSpPr>
            <a:spLocks noChangeArrowheads="1"/>
          </p:cNvSpPr>
          <p:nvPr/>
        </p:nvSpPr>
        <p:spPr bwMode="auto">
          <a:xfrm>
            <a:off x="7827515" y="2842746"/>
            <a:ext cx="4555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l">
              <a:lnSpc>
                <a:spcPct val="200000"/>
              </a:lnSpc>
              <a:defRPr/>
            </a:pPr>
            <a:r>
              <a:rPr kumimoji="0" lang="en-US" altLang="ko-KR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6p</a:t>
            </a:r>
            <a:endParaRPr kumimoji="0" lang="en-US" altLang="ko-KR" dirty="0">
              <a:solidFill>
                <a:schemeClr val="bg1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30" name="직선 연결선 29"/>
          <p:cNvCxnSpPr/>
          <p:nvPr/>
        </p:nvCxnSpPr>
        <p:spPr bwMode="auto">
          <a:xfrm>
            <a:off x="6423657" y="3764946"/>
            <a:ext cx="13166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직사각형 7"/>
          <p:cNvSpPr>
            <a:spLocks noChangeArrowheads="1"/>
          </p:cNvSpPr>
          <p:nvPr/>
        </p:nvSpPr>
        <p:spPr bwMode="auto">
          <a:xfrm>
            <a:off x="7684366" y="3385567"/>
            <a:ext cx="590226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l">
              <a:lnSpc>
                <a:spcPct val="200000"/>
              </a:lnSpc>
              <a:defRPr/>
            </a:pPr>
            <a:r>
              <a:rPr kumimoji="0" lang="en-US" altLang="ko-KR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23p</a:t>
            </a:r>
            <a:endParaRPr kumimoji="0" lang="en-US" altLang="ko-KR" dirty="0">
              <a:solidFill>
                <a:schemeClr val="bg1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4" name="직사각형 7"/>
          <p:cNvSpPr>
            <a:spLocks noChangeArrowheads="1"/>
          </p:cNvSpPr>
          <p:nvPr/>
        </p:nvSpPr>
        <p:spPr bwMode="auto">
          <a:xfrm>
            <a:off x="3643053" y="2314394"/>
            <a:ext cx="2852063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defRPr/>
            </a:pPr>
            <a:r>
              <a:rPr lang="ko-KR" altLang="en-US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 직무교육 개요 및 체계</a:t>
            </a:r>
            <a:endParaRPr lang="en-US" altLang="ko-KR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lnSpc>
                <a:spcPct val="200000"/>
              </a:lnSpc>
              <a:defRPr/>
            </a:pPr>
            <a:r>
              <a:rPr lang="ko-KR" altLang="en-US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직무교육 추천 </a:t>
            </a:r>
            <a:r>
              <a:rPr lang="en-US" altLang="ko-KR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Process</a:t>
            </a:r>
          </a:p>
          <a:p>
            <a:pPr marL="342900" indent="-342900">
              <a:lnSpc>
                <a:spcPct val="200000"/>
              </a:lnSpc>
              <a:defRPr/>
            </a:pPr>
            <a:r>
              <a:rPr lang="ko-KR" altLang="en-US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 직무교육 서비스 안내</a:t>
            </a:r>
            <a:endParaRPr lang="en-US" altLang="ko-KR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8" name="직사각형 7"/>
          <p:cNvSpPr>
            <a:spLocks noChangeArrowheads="1"/>
          </p:cNvSpPr>
          <p:nvPr/>
        </p:nvSpPr>
        <p:spPr bwMode="auto">
          <a:xfrm>
            <a:off x="3297215" y="3400963"/>
            <a:ext cx="410689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b="1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Ⅲ</a:t>
            </a:r>
            <a:endParaRPr kumimoji="0" lang="en-US" altLang="ko-KR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4" name="그림 53" descr="해커스 HRD 신로고2 사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  <p:grpSp>
        <p:nvGrpSpPr>
          <p:cNvPr id="55" name="그룹 54"/>
          <p:cNvGrpSpPr/>
          <p:nvPr/>
        </p:nvGrpSpPr>
        <p:grpSpPr>
          <a:xfrm>
            <a:off x="5580112" y="1628800"/>
            <a:ext cx="648072" cy="144016"/>
            <a:chOff x="1691680" y="6093296"/>
            <a:chExt cx="648072" cy="144016"/>
          </a:xfrm>
        </p:grpSpPr>
        <p:sp>
          <p:nvSpPr>
            <p:cNvPr id="56" name="직사각형 55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5580112" y="4653136"/>
            <a:ext cx="648072" cy="144016"/>
            <a:chOff x="1691680" y="6093296"/>
            <a:chExt cx="648072" cy="144016"/>
          </a:xfrm>
        </p:grpSpPr>
        <p:sp>
          <p:nvSpPr>
            <p:cNvPr id="61" name="직사각형 60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직사각형 109"/>
          <p:cNvSpPr/>
          <p:nvPr/>
        </p:nvSpPr>
        <p:spPr>
          <a:xfrm>
            <a:off x="4572000" y="1772816"/>
            <a:ext cx="3888432" cy="45365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직사각형 110"/>
          <p:cNvSpPr/>
          <p:nvPr/>
        </p:nvSpPr>
        <p:spPr>
          <a:xfrm>
            <a:off x="611560" y="1772816"/>
            <a:ext cx="3888432" cy="45365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0B7890C-77F6-4223-80A6-746C5B0B2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19" y="4902175"/>
            <a:ext cx="1743432" cy="119112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0D5FF56-77CD-46B9-AA73-8C6304CDD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1" y="4919990"/>
            <a:ext cx="1728663" cy="117330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90137A8-ED8E-4AE8-960C-324209F8B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3" y="3181350"/>
            <a:ext cx="1728942" cy="117700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9B30041-1122-43EA-98FA-EC2567E07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95" y="3139247"/>
            <a:ext cx="1729901" cy="121196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2212A5B-4C14-4F6C-99CF-A111CB593E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69" y="4890354"/>
            <a:ext cx="1727806" cy="119817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2CDF9E0-DB5F-460B-BDE0-B62F51524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3167063"/>
            <a:ext cx="1729333" cy="119414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ECF1B67-407B-4703-8DC7-4988D7CA59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32" y="4871405"/>
            <a:ext cx="1736243" cy="122189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9764486-8378-45FA-AA6F-78DAA42CC2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322" y="3170695"/>
            <a:ext cx="1729331" cy="1180519"/>
          </a:xfrm>
          <a:prstGeom prst="rect">
            <a:avLst/>
          </a:prstGeom>
        </p:spPr>
      </p:pic>
      <p:sp>
        <p:nvSpPr>
          <p:cNvPr id="114" name="직사각형 113"/>
          <p:cNvSpPr/>
          <p:nvPr/>
        </p:nvSpPr>
        <p:spPr>
          <a:xfrm>
            <a:off x="2339752" y="971397"/>
            <a:ext cx="6120680" cy="4510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오각형 114"/>
          <p:cNvSpPr/>
          <p:nvPr/>
        </p:nvSpPr>
        <p:spPr>
          <a:xfrm>
            <a:off x="611560" y="980728"/>
            <a:ext cx="1800200" cy="432048"/>
          </a:xfrm>
          <a:prstGeom prst="homePlat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직사각형 111"/>
          <p:cNvSpPr/>
          <p:nvPr/>
        </p:nvSpPr>
        <p:spPr>
          <a:xfrm>
            <a:off x="457200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직사각형 112"/>
          <p:cNvSpPr/>
          <p:nvPr/>
        </p:nvSpPr>
        <p:spPr>
          <a:xfrm>
            <a:off x="61156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5046972" y="2344524"/>
            <a:ext cx="286649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성공적인 직장 생활을 위한 커뮤니케이션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85" name="TextBox 84"/>
          <p:cNvSpPr txBox="1"/>
          <p:nvPr/>
        </p:nvSpPr>
        <p:spPr bwMode="auto">
          <a:xfrm>
            <a:off x="5464069" y="1658546"/>
            <a:ext cx="21050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리더십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커뮤니케이션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827270" y="2344524"/>
            <a:ext cx="346120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기획 업무 능력 향상 및 제대로 된 보고서 작성하기</a:t>
            </a:r>
          </a:p>
        </p:txBody>
      </p:sp>
      <p:sp>
        <p:nvSpPr>
          <p:cNvPr id="30" name="직사각형 7"/>
          <p:cNvSpPr>
            <a:spLocks noChangeArrowheads="1"/>
          </p:cNvSpPr>
          <p:nvPr/>
        </p:nvSpPr>
        <p:spPr bwMode="auto">
          <a:xfrm>
            <a:off x="93787" y="153159"/>
            <a:ext cx="193995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공통역량 교육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2532002" y="1038467"/>
            <a:ext cx="56444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기획 및 보고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커뮤니케이션 역량 강화를 위한 해커스 대표 과정 소개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1777739" y="1658546"/>
            <a:ext cx="1556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회사생활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보고</a:t>
            </a:r>
          </a:p>
        </p:txBody>
      </p:sp>
      <p:grpSp>
        <p:nvGrpSpPr>
          <p:cNvPr id="2" name="그룹 67"/>
          <p:cNvGrpSpPr/>
          <p:nvPr/>
        </p:nvGrpSpPr>
        <p:grpSpPr>
          <a:xfrm>
            <a:off x="755576" y="2924943"/>
            <a:ext cx="1744067" cy="1440161"/>
            <a:chOff x="755576" y="3068959"/>
            <a:chExt cx="1744067" cy="1440161"/>
          </a:xfrm>
        </p:grpSpPr>
        <p:sp>
          <p:nvSpPr>
            <p:cNvPr id="40" name="직사각형 39"/>
            <p:cNvSpPr/>
            <p:nvPr/>
          </p:nvSpPr>
          <p:spPr>
            <a:xfrm>
              <a:off x="755576" y="3068959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821848" y="3087622"/>
              <a:ext cx="16225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관계를 이끄는 직장생활백서</a:t>
              </a:r>
            </a:p>
          </p:txBody>
        </p:sp>
      </p:grpSp>
      <p:grpSp>
        <p:nvGrpSpPr>
          <p:cNvPr id="4" name="그룹 68"/>
          <p:cNvGrpSpPr/>
          <p:nvPr/>
        </p:nvGrpSpPr>
        <p:grpSpPr>
          <a:xfrm>
            <a:off x="2627784" y="2924944"/>
            <a:ext cx="1744067" cy="1440160"/>
            <a:chOff x="755576" y="3068960"/>
            <a:chExt cx="1744067" cy="1440160"/>
          </a:xfrm>
        </p:grpSpPr>
        <p:sp>
          <p:nvSpPr>
            <p:cNvPr id="70" name="직사각형 6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928452" y="3087622"/>
              <a:ext cx="140936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직장인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문해력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향상 수업</a:t>
              </a:r>
            </a:p>
          </p:txBody>
        </p:sp>
      </p:grpSp>
      <p:grpSp>
        <p:nvGrpSpPr>
          <p:cNvPr id="5" name="그룹 76"/>
          <p:cNvGrpSpPr/>
          <p:nvPr/>
        </p:nvGrpSpPr>
        <p:grpSpPr>
          <a:xfrm>
            <a:off x="2579843" y="4653136"/>
            <a:ext cx="1835759" cy="1440160"/>
            <a:chOff x="715255" y="3068960"/>
            <a:chExt cx="1835759" cy="1440160"/>
          </a:xfrm>
        </p:grpSpPr>
        <p:sp>
          <p:nvSpPr>
            <p:cNvPr id="78" name="직사각형 77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715255" y="3087622"/>
              <a:ext cx="183575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보고와 커뮤니케이션의 핵심정리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81" name="직사각형 80"/>
          <p:cNvSpPr/>
          <p:nvPr/>
        </p:nvSpPr>
        <p:spPr>
          <a:xfrm>
            <a:off x="755576" y="4653136"/>
            <a:ext cx="1728192" cy="299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747956" y="4653136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857516" y="4648938"/>
            <a:ext cx="15359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300%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활용 워드 완전 정복</a:t>
            </a:r>
            <a:endParaRPr lang="en-US" altLang="ko-KR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6" name="그룹 89"/>
          <p:cNvGrpSpPr/>
          <p:nvPr/>
        </p:nvGrpSpPr>
        <p:grpSpPr>
          <a:xfrm>
            <a:off x="4704015" y="2924944"/>
            <a:ext cx="1744067" cy="1440160"/>
            <a:chOff x="755576" y="3068960"/>
            <a:chExt cx="1744067" cy="1440160"/>
          </a:xfrm>
        </p:grpSpPr>
        <p:sp>
          <p:nvSpPr>
            <p:cNvPr id="91" name="직사각형 90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885970" y="3087622"/>
              <a:ext cx="149432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나를 깨우는 커뮤니케이션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96"/>
          <p:cNvGrpSpPr/>
          <p:nvPr/>
        </p:nvGrpSpPr>
        <p:grpSpPr>
          <a:xfrm>
            <a:off x="6576223" y="2924944"/>
            <a:ext cx="1744067" cy="1440160"/>
            <a:chOff x="755576" y="3068960"/>
            <a:chExt cx="1744067" cy="1440160"/>
          </a:xfrm>
        </p:grpSpPr>
        <p:sp>
          <p:nvSpPr>
            <p:cNvPr id="98" name="직사각형 97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829067" y="3087622"/>
              <a:ext cx="160813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직장인의 공감 커뮤니케이션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105" name="직사각형 104"/>
          <p:cNvSpPr/>
          <p:nvPr/>
        </p:nvSpPr>
        <p:spPr>
          <a:xfrm>
            <a:off x="4704015" y="4653136"/>
            <a:ext cx="1728192" cy="252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/>
          <p:cNvSpPr/>
          <p:nvPr/>
        </p:nvSpPr>
        <p:spPr>
          <a:xfrm>
            <a:off x="4696395" y="4653136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4755460" y="4648938"/>
            <a:ext cx="1636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성공 커뮤니케이션의 모든 것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9" name="그룹 100"/>
          <p:cNvGrpSpPr/>
          <p:nvPr/>
        </p:nvGrpSpPr>
        <p:grpSpPr>
          <a:xfrm>
            <a:off x="6568603" y="4653136"/>
            <a:ext cx="1752962" cy="1440160"/>
            <a:chOff x="755576" y="3068960"/>
            <a:chExt cx="1752962" cy="1440160"/>
          </a:xfrm>
        </p:grpSpPr>
        <p:sp>
          <p:nvSpPr>
            <p:cNvPr id="102" name="직사각형 101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757738" y="3087622"/>
              <a:ext cx="1750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공자의 성공 커뮤니케이션 전략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118" name="TextBox 117"/>
          <p:cNvSpPr txBox="1"/>
          <p:nvPr/>
        </p:nvSpPr>
        <p:spPr bwMode="auto">
          <a:xfrm>
            <a:off x="853356" y="1038467"/>
            <a:ext cx="13740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필수 대표 과정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9" name="포인트가 5개인 별 118"/>
          <p:cNvSpPr/>
          <p:nvPr/>
        </p:nvSpPr>
        <p:spPr>
          <a:xfrm>
            <a:off x="760909" y="1124956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0" name="그림 59" descr="추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21640" y="3576444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그림 60" descr="추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76440" y="3576444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직사각형 89"/>
          <p:cNvSpPr/>
          <p:nvPr/>
        </p:nvSpPr>
        <p:spPr>
          <a:xfrm>
            <a:off x="4572000" y="1772816"/>
            <a:ext cx="3888432" cy="45365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611560" y="1772816"/>
            <a:ext cx="3888432" cy="45365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6205877-EC1D-4C67-9DBA-31D07E556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70209"/>
            <a:ext cx="1739900" cy="119541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4CD6DBA-4538-4E7F-96C6-174404B7B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38" y="4909856"/>
            <a:ext cx="1744662" cy="117185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9CB1B62-26CD-4350-A9AA-0F703E075A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76" y="3170208"/>
            <a:ext cx="1736724" cy="119024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4B62654-3561-44DD-9D30-725042D05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3" y="4905374"/>
            <a:ext cx="1734819" cy="118709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E9451E1-2ECD-4493-BEC9-81874FDCE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4900611"/>
            <a:ext cx="1739900" cy="118792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A5A5E98-2841-4144-9F93-342602561E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4907225"/>
            <a:ext cx="1738312" cy="118401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E5DB747-1FD4-4AE0-8040-58A171ADAD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52" y="3140968"/>
            <a:ext cx="1725583" cy="122624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3C59E442-CDAA-4EED-8064-0D9B4E2693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25" y="3137792"/>
            <a:ext cx="1730375" cy="1226246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457200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61156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직사각형 109"/>
          <p:cNvSpPr/>
          <p:nvPr/>
        </p:nvSpPr>
        <p:spPr>
          <a:xfrm>
            <a:off x="2339752" y="971397"/>
            <a:ext cx="6120680" cy="4510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오각형 110"/>
          <p:cNvSpPr/>
          <p:nvPr/>
        </p:nvSpPr>
        <p:spPr>
          <a:xfrm>
            <a:off x="611560" y="980728"/>
            <a:ext cx="1800200" cy="432048"/>
          </a:xfrm>
          <a:prstGeom prst="homePlat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TextBox 84"/>
          <p:cNvSpPr txBox="1"/>
          <p:nvPr/>
        </p:nvSpPr>
        <p:spPr bwMode="auto">
          <a:xfrm>
            <a:off x="5646815" y="1658546"/>
            <a:ext cx="1739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문제해결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마케팅</a:t>
            </a:r>
          </a:p>
        </p:txBody>
      </p:sp>
      <p:sp>
        <p:nvSpPr>
          <p:cNvPr id="30" name="직사각형 7"/>
          <p:cNvSpPr>
            <a:spLocks noChangeArrowheads="1"/>
          </p:cNvSpPr>
          <p:nvPr/>
        </p:nvSpPr>
        <p:spPr bwMode="auto">
          <a:xfrm>
            <a:off x="93787" y="153159"/>
            <a:ext cx="193995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공통역량 교육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2714754" y="1038467"/>
            <a:ext cx="5279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협상 능력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사고력 증진 역량 강화를 위한 해커스 대표 과정 소개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1548510" y="1658546"/>
            <a:ext cx="2015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협상 능력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영업 스킬</a:t>
            </a:r>
          </a:p>
        </p:txBody>
      </p:sp>
      <p:grpSp>
        <p:nvGrpSpPr>
          <p:cNvPr id="5" name="그룹 76"/>
          <p:cNvGrpSpPr/>
          <p:nvPr/>
        </p:nvGrpSpPr>
        <p:grpSpPr>
          <a:xfrm>
            <a:off x="2620164" y="4653136"/>
            <a:ext cx="1744067" cy="1440160"/>
            <a:chOff x="755576" y="3068960"/>
            <a:chExt cx="1744067" cy="1440160"/>
          </a:xfrm>
        </p:grpSpPr>
        <p:sp>
          <p:nvSpPr>
            <p:cNvPr id="78" name="직사각형 77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857122" y="3087622"/>
              <a:ext cx="155202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고객이 몰리는 매장의 비밀</a:t>
              </a:r>
            </a:p>
          </p:txBody>
        </p:sp>
      </p:grpSp>
      <p:sp>
        <p:nvSpPr>
          <p:cNvPr id="81" name="직사각형 80"/>
          <p:cNvSpPr/>
          <p:nvPr/>
        </p:nvSpPr>
        <p:spPr>
          <a:xfrm>
            <a:off x="755576" y="4653136"/>
            <a:ext cx="1728192" cy="26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747956" y="4653136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984952" y="4679418"/>
            <a:ext cx="12811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이커머스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실무 바이블</a:t>
            </a:r>
          </a:p>
        </p:txBody>
      </p:sp>
      <p:grpSp>
        <p:nvGrpSpPr>
          <p:cNvPr id="6" name="그룹 89"/>
          <p:cNvGrpSpPr/>
          <p:nvPr/>
        </p:nvGrpSpPr>
        <p:grpSpPr>
          <a:xfrm>
            <a:off x="4704015" y="2924944"/>
            <a:ext cx="1752963" cy="1440160"/>
            <a:chOff x="755576" y="3068960"/>
            <a:chExt cx="1752963" cy="1440160"/>
          </a:xfrm>
        </p:grpSpPr>
        <p:sp>
          <p:nvSpPr>
            <p:cNvPr id="91" name="직사각형 90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757739" y="3087622"/>
              <a:ext cx="1750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소비자의 선택을 부르는 브랜딩</a:t>
              </a: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96"/>
          <p:cNvGrpSpPr/>
          <p:nvPr/>
        </p:nvGrpSpPr>
        <p:grpSpPr>
          <a:xfrm>
            <a:off x="6576223" y="2924944"/>
            <a:ext cx="1744067" cy="1440160"/>
            <a:chOff x="755576" y="3068960"/>
            <a:chExt cx="1744067" cy="1440160"/>
          </a:xfrm>
        </p:grpSpPr>
        <p:sp>
          <p:nvSpPr>
            <p:cNvPr id="98" name="직사각형 97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1051886" y="3087622"/>
              <a:ext cx="116249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비즈니스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Creative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105" name="직사각형 104"/>
          <p:cNvSpPr/>
          <p:nvPr/>
        </p:nvSpPr>
        <p:spPr>
          <a:xfrm>
            <a:off x="4704015" y="4653136"/>
            <a:ext cx="1728192" cy="28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/>
          <p:cNvSpPr/>
          <p:nvPr/>
        </p:nvSpPr>
        <p:spPr>
          <a:xfrm>
            <a:off x="4696395" y="4653136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4876489" y="4679418"/>
            <a:ext cx="13949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매출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폭발 </a:t>
            </a:r>
            <a:r>
              <a:rPr lang="ko-KR" altLang="en-US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라이브커머스</a:t>
            </a:r>
            <a:endParaRPr lang="ko-KR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9" name="그룹 100"/>
          <p:cNvGrpSpPr/>
          <p:nvPr/>
        </p:nvGrpSpPr>
        <p:grpSpPr>
          <a:xfrm>
            <a:off x="6568603" y="4653136"/>
            <a:ext cx="1744067" cy="1440160"/>
            <a:chOff x="755576" y="3068960"/>
            <a:chExt cx="1744067" cy="1440160"/>
          </a:xfrm>
        </p:grpSpPr>
        <p:sp>
          <p:nvSpPr>
            <p:cNvPr id="102" name="직사각형 101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999793" y="3102862"/>
              <a:ext cx="126669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콘텐츠 마케팅의 비밀</a:t>
              </a:r>
            </a:p>
          </p:txBody>
        </p:sp>
      </p:grpSp>
      <p:grpSp>
        <p:nvGrpSpPr>
          <p:cNvPr id="2" name="그룹 67"/>
          <p:cNvGrpSpPr/>
          <p:nvPr/>
        </p:nvGrpSpPr>
        <p:grpSpPr>
          <a:xfrm>
            <a:off x="755576" y="2924944"/>
            <a:ext cx="1744067" cy="1440160"/>
            <a:chOff x="755576" y="3068960"/>
            <a:chExt cx="1744067" cy="1440160"/>
          </a:xfrm>
        </p:grpSpPr>
        <p:sp>
          <p:nvSpPr>
            <p:cNvPr id="40" name="직사각형 3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782576" y="3087622"/>
              <a:ext cx="170110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성과를 끌어올리는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REAL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영업</a:t>
              </a:r>
            </a:p>
          </p:txBody>
        </p:sp>
      </p:grpSp>
      <p:grpSp>
        <p:nvGrpSpPr>
          <p:cNvPr id="4" name="그룹 68"/>
          <p:cNvGrpSpPr/>
          <p:nvPr/>
        </p:nvGrpSpPr>
        <p:grpSpPr>
          <a:xfrm>
            <a:off x="2627784" y="2924944"/>
            <a:ext cx="1752954" cy="1440160"/>
            <a:chOff x="755576" y="3068960"/>
            <a:chExt cx="1752954" cy="1440160"/>
          </a:xfrm>
        </p:grpSpPr>
        <p:sp>
          <p:nvSpPr>
            <p:cNvPr id="70" name="직사각형 6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757730" y="3087622"/>
              <a:ext cx="1750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성과를 끌어올리는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비대면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영업</a:t>
              </a:r>
            </a:p>
          </p:txBody>
        </p:sp>
      </p:grpSp>
      <p:sp>
        <p:nvSpPr>
          <p:cNvPr id="88" name="직사각형 87"/>
          <p:cNvSpPr/>
          <p:nvPr/>
        </p:nvSpPr>
        <p:spPr>
          <a:xfrm>
            <a:off x="1198737" y="2344524"/>
            <a:ext cx="264206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조직 및 글로벌 협상 능력 강화 </a:t>
            </a:r>
            <a:r>
              <a:rPr lang="ko-KR" altLang="en-US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콘텐츠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4935558" y="2344524"/>
            <a:ext cx="308930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마케팅 및 업무 사고력 증진을 도모하는 학습</a:t>
            </a:r>
          </a:p>
        </p:txBody>
      </p:sp>
      <p:sp>
        <p:nvSpPr>
          <p:cNvPr id="114" name="TextBox 113"/>
          <p:cNvSpPr txBox="1"/>
          <p:nvPr/>
        </p:nvSpPr>
        <p:spPr bwMode="auto">
          <a:xfrm>
            <a:off x="853356" y="1038467"/>
            <a:ext cx="13740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필수 대표 과정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5" name="포인트가 5개인 별 114"/>
          <p:cNvSpPr/>
          <p:nvPr/>
        </p:nvSpPr>
        <p:spPr>
          <a:xfrm>
            <a:off x="760909" y="1124956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" name="그림 60" descr="추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38488" y="3566666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그림 63" descr="추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20370" y="3566666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직사각형 81"/>
          <p:cNvSpPr/>
          <p:nvPr/>
        </p:nvSpPr>
        <p:spPr>
          <a:xfrm>
            <a:off x="4572000" y="1772816"/>
            <a:ext cx="3888432" cy="45365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611560" y="1772816"/>
            <a:ext cx="3888432" cy="45365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FE8D616-805A-4206-85BD-5A0AF8F3C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08" y="4909310"/>
            <a:ext cx="1737841" cy="118398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E00187C-AF80-4661-9577-1B68723A5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4881348"/>
            <a:ext cx="1731293" cy="12129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64706A-C946-43B9-AC72-B049E4823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20" y="3178175"/>
            <a:ext cx="1729976" cy="11842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2297CA1-B317-4734-9136-E80DD0961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69876"/>
            <a:ext cx="1739900" cy="11952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BE9A75C-4D52-416A-BC48-D4FAECEDD2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897127"/>
            <a:ext cx="1735711" cy="119299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D254C00-6390-4440-B4DB-1AE5DEE4D8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3155994"/>
            <a:ext cx="1734538" cy="120631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2F5B42B-60AE-4E7B-BED8-A549CB4C6B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6" y="3164076"/>
            <a:ext cx="1735336" cy="119318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A0A8A10-684F-48B9-BB40-DB05955533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99" y="4886325"/>
            <a:ext cx="1739801" cy="1203797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457200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61156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TextBox 84"/>
          <p:cNvSpPr txBox="1"/>
          <p:nvPr/>
        </p:nvSpPr>
        <p:spPr bwMode="auto">
          <a:xfrm>
            <a:off x="6281598" y="1668071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OA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0" name="직사각형 7"/>
          <p:cNvSpPr>
            <a:spLocks noChangeArrowheads="1"/>
          </p:cNvSpPr>
          <p:nvPr/>
        </p:nvSpPr>
        <p:spPr bwMode="auto">
          <a:xfrm>
            <a:off x="93787" y="153159"/>
            <a:ext cx="193995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공통역량 교육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339752" y="971397"/>
            <a:ext cx="6120680" cy="4510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각형 30"/>
          <p:cNvSpPr/>
          <p:nvPr/>
        </p:nvSpPr>
        <p:spPr>
          <a:xfrm>
            <a:off x="611560" y="980728"/>
            <a:ext cx="1800200" cy="432048"/>
          </a:xfrm>
          <a:prstGeom prst="homePlat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 bwMode="auto">
          <a:xfrm>
            <a:off x="2755637" y="1038467"/>
            <a:ext cx="51972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리더십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문제해결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OA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역량 강화를 위한 해커스 대표 과정 소개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2075099" y="1668071"/>
            <a:ext cx="962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경제 지식</a:t>
            </a:r>
          </a:p>
        </p:txBody>
      </p:sp>
      <p:grpSp>
        <p:nvGrpSpPr>
          <p:cNvPr id="2" name="그룹 76"/>
          <p:cNvGrpSpPr/>
          <p:nvPr/>
        </p:nvGrpSpPr>
        <p:grpSpPr>
          <a:xfrm>
            <a:off x="2620164" y="4653136"/>
            <a:ext cx="1744067" cy="1440160"/>
            <a:chOff x="755576" y="3068960"/>
            <a:chExt cx="1744067" cy="1440160"/>
          </a:xfrm>
        </p:grpSpPr>
        <p:sp>
          <p:nvSpPr>
            <p:cNvPr id="78" name="직사각형 77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942883" y="3087622"/>
              <a:ext cx="13805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직장인을 위한 기초회계</a:t>
              </a:r>
            </a:p>
          </p:txBody>
        </p:sp>
      </p:grpSp>
      <p:sp>
        <p:nvSpPr>
          <p:cNvPr id="81" name="직사각형 80"/>
          <p:cNvSpPr/>
          <p:nvPr/>
        </p:nvSpPr>
        <p:spPr>
          <a:xfrm>
            <a:off x="755576" y="4653136"/>
            <a:ext cx="1728192" cy="26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747956" y="4653136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935260" y="4679418"/>
            <a:ext cx="13805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직장인을 위한 기초세무</a:t>
            </a:r>
          </a:p>
        </p:txBody>
      </p:sp>
      <p:grpSp>
        <p:nvGrpSpPr>
          <p:cNvPr id="3" name="그룹 89"/>
          <p:cNvGrpSpPr/>
          <p:nvPr/>
        </p:nvGrpSpPr>
        <p:grpSpPr>
          <a:xfrm>
            <a:off x="4704015" y="2924944"/>
            <a:ext cx="1744067" cy="1440160"/>
            <a:chOff x="755576" y="3068960"/>
            <a:chExt cx="1744067" cy="1440160"/>
          </a:xfrm>
        </p:grpSpPr>
        <p:sp>
          <p:nvSpPr>
            <p:cNvPr id="91" name="직사각형 90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833076" y="3087622"/>
              <a:ext cx="160011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실전 문서 완전 정복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! - 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엑셀</a:t>
              </a: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96"/>
          <p:cNvGrpSpPr/>
          <p:nvPr/>
        </p:nvGrpSpPr>
        <p:grpSpPr>
          <a:xfrm>
            <a:off x="6576223" y="2924944"/>
            <a:ext cx="1744067" cy="1440160"/>
            <a:chOff x="755576" y="3068960"/>
            <a:chExt cx="1744067" cy="1440160"/>
          </a:xfrm>
        </p:grpSpPr>
        <p:sp>
          <p:nvSpPr>
            <p:cNvPr id="98" name="직사각형 97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831473" y="3087622"/>
              <a:ext cx="160332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실전 문서 완전 정복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! - PPT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105" name="직사각형 104"/>
          <p:cNvSpPr/>
          <p:nvPr/>
        </p:nvSpPr>
        <p:spPr>
          <a:xfrm>
            <a:off x="4704015" y="4653136"/>
            <a:ext cx="1728192" cy="252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/>
          <p:cNvSpPr/>
          <p:nvPr/>
        </p:nvSpPr>
        <p:spPr>
          <a:xfrm>
            <a:off x="4696395" y="4653136"/>
            <a:ext cx="1744067" cy="1440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4788327" y="4679418"/>
            <a:ext cx="15712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실전 문서 완전 정복</a:t>
            </a:r>
            <a:r>
              <a:rPr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 -</a:t>
            </a:r>
            <a:r>
              <a: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워드</a:t>
            </a:r>
          </a:p>
        </p:txBody>
      </p:sp>
      <p:grpSp>
        <p:nvGrpSpPr>
          <p:cNvPr id="6" name="그룹 100"/>
          <p:cNvGrpSpPr/>
          <p:nvPr/>
        </p:nvGrpSpPr>
        <p:grpSpPr>
          <a:xfrm>
            <a:off x="6568603" y="4653136"/>
            <a:ext cx="1744067" cy="1440160"/>
            <a:chOff x="755576" y="3068960"/>
            <a:chExt cx="1744067" cy="1440160"/>
          </a:xfrm>
        </p:grpSpPr>
        <p:sp>
          <p:nvSpPr>
            <p:cNvPr id="102" name="직사각형 101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854722" y="3102862"/>
              <a:ext cx="155683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실전 문서 완전 정복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! -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한글</a:t>
              </a:r>
            </a:p>
          </p:txBody>
        </p:sp>
      </p:grpSp>
      <p:grpSp>
        <p:nvGrpSpPr>
          <p:cNvPr id="7" name="그룹 67"/>
          <p:cNvGrpSpPr/>
          <p:nvPr/>
        </p:nvGrpSpPr>
        <p:grpSpPr>
          <a:xfrm>
            <a:off x="755576" y="2924944"/>
            <a:ext cx="1744067" cy="1440160"/>
            <a:chOff x="755576" y="3068960"/>
            <a:chExt cx="1744067" cy="1440160"/>
          </a:xfrm>
        </p:grpSpPr>
        <p:sp>
          <p:nvSpPr>
            <p:cNvPr id="40" name="직사각형 3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930050" y="3087622"/>
              <a:ext cx="140615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직장인 필수 금융 </a:t>
              </a:r>
              <a:r>
                <a:rPr lang="en-US" altLang="ko-KR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A to Z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8" name="그룹 68"/>
          <p:cNvGrpSpPr/>
          <p:nvPr/>
        </p:nvGrpSpPr>
        <p:grpSpPr>
          <a:xfrm>
            <a:off x="2627784" y="2924944"/>
            <a:ext cx="1744067" cy="1440160"/>
            <a:chOff x="755576" y="3068960"/>
            <a:chExt cx="1744067" cy="1440160"/>
          </a:xfrm>
        </p:grpSpPr>
        <p:sp>
          <p:nvSpPr>
            <p:cNvPr id="70" name="직사각형 6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871543" y="3087622"/>
              <a:ext cx="152317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만화로 배우는 </a:t>
              </a:r>
              <a:r>
                <a:rPr lang="ko-KR" altLang="en-US" sz="1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생생</a:t>
              </a: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경제학</a:t>
              </a:r>
            </a:p>
          </p:txBody>
        </p:sp>
      </p:grpSp>
      <p:sp>
        <p:nvSpPr>
          <p:cNvPr id="94" name="직사각형 93"/>
          <p:cNvSpPr/>
          <p:nvPr/>
        </p:nvSpPr>
        <p:spPr>
          <a:xfrm>
            <a:off x="929440" y="2348880"/>
            <a:ext cx="318067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직장인 필수 경제 상식 및 금융 지식 학습 과정</a:t>
            </a:r>
          </a:p>
        </p:txBody>
      </p:sp>
      <p:sp>
        <p:nvSpPr>
          <p:cNvPr id="97" name="직사각형 96"/>
          <p:cNvSpPr/>
          <p:nvPr/>
        </p:nvSpPr>
        <p:spPr>
          <a:xfrm>
            <a:off x="4680681" y="2348880"/>
            <a:ext cx="359906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엑셀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워드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파워포인트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한글 등 문서 작성 능력 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UP!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7" name="TextBox 116"/>
          <p:cNvSpPr txBox="1"/>
          <p:nvPr/>
        </p:nvSpPr>
        <p:spPr bwMode="auto">
          <a:xfrm>
            <a:off x="853356" y="1038467"/>
            <a:ext cx="13740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필수 대표 과정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8" name="포인트가 5개인 별 117"/>
          <p:cNvSpPr/>
          <p:nvPr/>
        </p:nvSpPr>
        <p:spPr>
          <a:xfrm>
            <a:off x="760909" y="1124956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4" name="그림 63" descr="추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38488" y="3566666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그림 65" descr="추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8820" y="3566666"/>
            <a:ext cx="883041" cy="964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직사각형 81"/>
          <p:cNvSpPr/>
          <p:nvPr/>
        </p:nvSpPr>
        <p:spPr>
          <a:xfrm>
            <a:off x="4572000" y="1772816"/>
            <a:ext cx="38884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611560" y="1772816"/>
            <a:ext cx="38884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4572000" y="4293096"/>
            <a:ext cx="38884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611560" y="4293096"/>
            <a:ext cx="38884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6C8E73D-ADA0-4FDA-BE7D-302FFFD2B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8" y="2630562"/>
            <a:ext cx="1733662" cy="122071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4E0779F-3930-4F61-935B-9A000292F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76" y="5183373"/>
            <a:ext cx="1737974" cy="119795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4CC4FFA-0660-4F2B-AB8D-3519D6A4F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52" y="5178426"/>
            <a:ext cx="1740948" cy="120290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08D8736-DF4B-4B8C-A094-E53E0613E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2636911"/>
            <a:ext cx="1727556" cy="122071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D9F67B7-C3A2-4C65-8B28-8B4FF9A722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5189927"/>
            <a:ext cx="1739900" cy="118658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D0CAC4B-DBD2-46D0-907F-75853FBA3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47" y="2633638"/>
            <a:ext cx="1737978" cy="122081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43E0433-C113-4C4C-9BA3-E1505F6F5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10" y="2654575"/>
            <a:ext cx="1728515" cy="11967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0BD7A11-A24D-4776-9AA3-33568D1C6F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90" y="5185165"/>
            <a:ext cx="1734859" cy="1191400"/>
          </a:xfrm>
          <a:prstGeom prst="rect">
            <a:avLst/>
          </a:prstGeom>
        </p:spPr>
      </p:pic>
      <p:sp>
        <p:nvSpPr>
          <p:cNvPr id="66" name="직사각형 65"/>
          <p:cNvSpPr/>
          <p:nvPr/>
        </p:nvSpPr>
        <p:spPr>
          <a:xfrm>
            <a:off x="457200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611560" y="1628800"/>
            <a:ext cx="3888432" cy="360040"/>
          </a:xfrm>
          <a:prstGeom prst="rect">
            <a:avLst/>
          </a:prstGeom>
          <a:solidFill>
            <a:srgbClr val="395977"/>
          </a:solidFill>
          <a:ln w="1905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TextBox 84"/>
          <p:cNvSpPr txBox="1"/>
          <p:nvPr/>
        </p:nvSpPr>
        <p:spPr bwMode="auto">
          <a:xfrm>
            <a:off x="6241523" y="1668071"/>
            <a:ext cx="5501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의료</a:t>
            </a:r>
          </a:p>
        </p:txBody>
      </p:sp>
      <p:sp>
        <p:nvSpPr>
          <p:cNvPr id="30" name="직사각형 7"/>
          <p:cNvSpPr>
            <a:spLocks noChangeArrowheads="1"/>
          </p:cNvSpPr>
          <p:nvPr/>
        </p:nvSpPr>
        <p:spPr bwMode="auto">
          <a:xfrm>
            <a:off x="93787" y="153159"/>
            <a:ext cx="193995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공통역량 교육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339752" y="971397"/>
            <a:ext cx="6120680" cy="4510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각형 30"/>
          <p:cNvSpPr/>
          <p:nvPr/>
        </p:nvSpPr>
        <p:spPr>
          <a:xfrm>
            <a:off x="611560" y="980728"/>
            <a:ext cx="1800200" cy="432048"/>
          </a:xfrm>
          <a:prstGeom prst="homePlat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 bwMode="auto">
          <a:xfrm>
            <a:off x="3157194" y="1047992"/>
            <a:ext cx="43941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산업분야 역량 강화를 위한 해커스 대표 과정 소개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2052654" y="1668071"/>
            <a:ext cx="10070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금융</a:t>
            </a:r>
            <a:r>
              <a:rPr lang="en-US" altLang="ko-KR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보험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3" name="그룹 89"/>
          <p:cNvGrpSpPr/>
          <p:nvPr/>
        </p:nvGrpSpPr>
        <p:grpSpPr>
          <a:xfrm>
            <a:off x="4704015" y="2420888"/>
            <a:ext cx="1744067" cy="1440160"/>
            <a:chOff x="755576" y="3068960"/>
            <a:chExt cx="1744067" cy="1440160"/>
          </a:xfrm>
        </p:grpSpPr>
        <p:sp>
          <p:nvSpPr>
            <p:cNvPr id="91" name="직사각형 90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800220" y="3087622"/>
              <a:ext cx="166584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핵심만 콕 찍어주는 무역 실무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96"/>
          <p:cNvGrpSpPr/>
          <p:nvPr/>
        </p:nvGrpSpPr>
        <p:grpSpPr>
          <a:xfrm>
            <a:off x="6576223" y="2420888"/>
            <a:ext cx="1744067" cy="1440160"/>
            <a:chOff x="755576" y="3068960"/>
            <a:chExt cx="1744067" cy="1440160"/>
          </a:xfrm>
        </p:grpSpPr>
        <p:sp>
          <p:nvSpPr>
            <p:cNvPr id="98" name="직사각형 97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871551" y="3087622"/>
              <a:ext cx="152317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맥을 찾아주는 유통 마케팅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6" name="그룹 67"/>
          <p:cNvGrpSpPr/>
          <p:nvPr/>
        </p:nvGrpSpPr>
        <p:grpSpPr>
          <a:xfrm>
            <a:off x="755576" y="2420888"/>
            <a:ext cx="1752955" cy="1440160"/>
            <a:chOff x="755576" y="3068960"/>
            <a:chExt cx="1752955" cy="1440160"/>
          </a:xfrm>
        </p:grpSpPr>
        <p:sp>
          <p:nvSpPr>
            <p:cNvPr id="40" name="직사각형 3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757731" y="3087622"/>
              <a:ext cx="1750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금융맨을 위한 세일즈 비밀노트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7" name="그룹 68"/>
          <p:cNvGrpSpPr/>
          <p:nvPr/>
        </p:nvGrpSpPr>
        <p:grpSpPr>
          <a:xfrm>
            <a:off x="2627784" y="2420888"/>
            <a:ext cx="1744067" cy="1440160"/>
            <a:chOff x="755576" y="3068960"/>
            <a:chExt cx="1744067" cy="1440160"/>
          </a:xfrm>
        </p:grpSpPr>
        <p:sp>
          <p:nvSpPr>
            <p:cNvPr id="70" name="직사각형 6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791395" y="3087622"/>
              <a:ext cx="168347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투자의 정석</a:t>
              </a:r>
              <a:r>
                <a:rPr lang="en-US" altLang="ko-KR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-</a:t>
              </a: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자산운용과 펀드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4571999" y="4149080"/>
            <a:ext cx="3883819" cy="360040"/>
          </a:xfrm>
          <a:prstGeom prst="rect">
            <a:avLst/>
          </a:prstGeom>
          <a:solidFill>
            <a:srgbClr val="395977"/>
          </a:solidFill>
          <a:ln w="2540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TextBox 76"/>
          <p:cNvSpPr txBox="1"/>
          <p:nvPr/>
        </p:nvSpPr>
        <p:spPr bwMode="auto">
          <a:xfrm>
            <a:off x="5864017" y="4188351"/>
            <a:ext cx="13051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저작권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법무</a:t>
            </a:r>
          </a:p>
        </p:txBody>
      </p:sp>
      <p:sp>
        <p:nvSpPr>
          <p:cNvPr id="84" name="직사각형 83"/>
          <p:cNvSpPr/>
          <p:nvPr/>
        </p:nvSpPr>
        <p:spPr>
          <a:xfrm>
            <a:off x="611560" y="4149080"/>
            <a:ext cx="3888432" cy="360040"/>
          </a:xfrm>
          <a:prstGeom prst="rect">
            <a:avLst/>
          </a:prstGeom>
          <a:solidFill>
            <a:srgbClr val="395977"/>
          </a:solidFill>
          <a:ln w="2540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TextBox 85"/>
          <p:cNvSpPr txBox="1"/>
          <p:nvPr/>
        </p:nvSpPr>
        <p:spPr bwMode="auto">
          <a:xfrm>
            <a:off x="2052654" y="4188351"/>
            <a:ext cx="10070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생산</a:t>
            </a:r>
            <a:r>
              <a:rPr lang="en-US" altLang="ko-KR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품질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87" name="그룹 89"/>
          <p:cNvGrpSpPr/>
          <p:nvPr/>
        </p:nvGrpSpPr>
        <p:grpSpPr>
          <a:xfrm>
            <a:off x="4704015" y="4941168"/>
            <a:ext cx="1744067" cy="1440160"/>
            <a:chOff x="755576" y="3068960"/>
            <a:chExt cx="1744067" cy="1440160"/>
          </a:xfrm>
        </p:grpSpPr>
        <p:sp>
          <p:nvSpPr>
            <p:cNvPr id="88" name="직사각형 87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820257" y="3087622"/>
              <a:ext cx="162576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경쟁력 강화를 위한 건설  </a:t>
              </a:r>
              <a:r>
                <a:rPr lang="en-US" altLang="ko-KR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VE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1" name="그룹 96"/>
          <p:cNvGrpSpPr/>
          <p:nvPr/>
        </p:nvGrpSpPr>
        <p:grpSpPr>
          <a:xfrm>
            <a:off x="6576223" y="4941168"/>
            <a:ext cx="1744067" cy="1440160"/>
            <a:chOff x="755576" y="3068960"/>
            <a:chExt cx="1744067" cy="1440160"/>
          </a:xfrm>
        </p:grpSpPr>
        <p:sp>
          <p:nvSpPr>
            <p:cNvPr id="108" name="직사각형 107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17" name="직사각형 116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8" name="직사각형 117"/>
            <p:cNvSpPr/>
            <p:nvPr/>
          </p:nvSpPr>
          <p:spPr>
            <a:xfrm>
              <a:off x="910022" y="3087622"/>
              <a:ext cx="144623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en-US" altLang="ko-KR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IT </a:t>
              </a: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코칭</a:t>
              </a:r>
              <a:r>
                <a:rPr lang="en-US" altLang="ko-KR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, </a:t>
              </a: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실전 프로그래밍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119" name="그룹 67"/>
          <p:cNvGrpSpPr/>
          <p:nvPr/>
        </p:nvGrpSpPr>
        <p:grpSpPr>
          <a:xfrm>
            <a:off x="755576" y="4941168"/>
            <a:ext cx="1744067" cy="1440160"/>
            <a:chOff x="755576" y="3068960"/>
            <a:chExt cx="1744067" cy="1440160"/>
          </a:xfrm>
        </p:grpSpPr>
        <p:sp>
          <p:nvSpPr>
            <p:cNvPr id="120" name="직사각형 11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21" name="직사각형 120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2" name="직사각형 121"/>
            <p:cNvSpPr/>
            <p:nvPr/>
          </p:nvSpPr>
          <p:spPr>
            <a:xfrm>
              <a:off x="814637" y="3087622"/>
              <a:ext cx="163698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생산성 향상을 위한 원가절감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grpSp>
        <p:nvGrpSpPr>
          <p:cNvPr id="123" name="그룹 68"/>
          <p:cNvGrpSpPr/>
          <p:nvPr/>
        </p:nvGrpSpPr>
        <p:grpSpPr>
          <a:xfrm>
            <a:off x="2627784" y="4941168"/>
            <a:ext cx="1744067" cy="1440160"/>
            <a:chOff x="755576" y="3068960"/>
            <a:chExt cx="1744067" cy="1440160"/>
          </a:xfrm>
        </p:grpSpPr>
        <p:sp>
          <p:nvSpPr>
            <p:cNvPr id="124" name="직사각형 123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954899" y="3087622"/>
              <a:ext cx="13564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en-US" altLang="ko-KR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SMART </a:t>
              </a:r>
              <a:r>
                <a:rPr lang="ko-KR" altLang="en-US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공정관리 기법</a:t>
              </a:r>
              <a:endParaRPr lang="ko-KR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134" name="직사각형 133"/>
          <p:cNvSpPr/>
          <p:nvPr/>
        </p:nvSpPr>
        <p:spPr>
          <a:xfrm>
            <a:off x="1248430" y="2070179"/>
            <a:ext cx="254268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금융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보험 직무 특화 역량 강화 학습</a:t>
            </a:r>
          </a:p>
        </p:txBody>
      </p:sp>
      <p:sp>
        <p:nvSpPr>
          <p:cNvPr id="135" name="직사각형 134"/>
          <p:cNvSpPr/>
          <p:nvPr/>
        </p:nvSpPr>
        <p:spPr>
          <a:xfrm>
            <a:off x="5131799" y="2070179"/>
            <a:ext cx="284084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유통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물류 실무 능력 향상을 위한 </a:t>
            </a:r>
            <a:r>
              <a:rPr lang="ko-KR" altLang="en-US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콘텐츠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789170" y="4600423"/>
            <a:ext cx="346120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생산 효율성 증대를 도모할 수 있는 역량 강화 학습</a:t>
            </a:r>
          </a:p>
        </p:txBody>
      </p:sp>
      <p:sp>
        <p:nvSpPr>
          <p:cNvPr id="137" name="직사각형 136"/>
          <p:cNvSpPr/>
          <p:nvPr/>
        </p:nvSpPr>
        <p:spPr>
          <a:xfrm>
            <a:off x="5268864" y="4611456"/>
            <a:ext cx="256672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저작권과 직장인을 위한 민법 콘텐츠</a:t>
            </a: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853356" y="1038467"/>
            <a:ext cx="13740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필수 대표 과정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55" name="포인트가 5개인 별 154"/>
          <p:cNvSpPr/>
          <p:nvPr/>
        </p:nvSpPr>
        <p:spPr>
          <a:xfrm>
            <a:off x="760909" y="1124956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1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48072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 bwMode="auto">
          <a:xfrm>
            <a:off x="4067944" y="1737447"/>
            <a:ext cx="936104" cy="864096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" name="직사각형 7"/>
          <p:cNvSpPr>
            <a:spLocks noChangeArrowheads="1"/>
          </p:cNvSpPr>
          <p:nvPr/>
        </p:nvSpPr>
        <p:spPr bwMode="auto">
          <a:xfrm>
            <a:off x="2131176" y="2458667"/>
            <a:ext cx="4817088" cy="23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defRPr/>
            </a:pPr>
            <a:r>
              <a:rPr lang="ko-KR" altLang="en-US" sz="4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직무교육 추천 </a:t>
            </a:r>
            <a:r>
              <a:rPr lang="en-US" altLang="ko-KR" sz="400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Process</a:t>
            </a:r>
          </a:p>
          <a:p>
            <a:pPr marL="342900" indent="-342900">
              <a:lnSpc>
                <a:spcPct val="200000"/>
              </a:lnSpc>
              <a:defRPr/>
            </a:pPr>
            <a:endParaRPr lang="en-US" altLang="ko-KR" sz="4000" dirty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2" name="직사각형 7"/>
          <p:cNvSpPr>
            <a:spLocks noChangeArrowheads="1"/>
          </p:cNvSpPr>
          <p:nvPr/>
        </p:nvSpPr>
        <p:spPr bwMode="auto">
          <a:xfrm>
            <a:off x="4131820" y="1089375"/>
            <a:ext cx="814647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sz="5000" b="1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Ⅱ</a:t>
            </a:r>
            <a:endParaRPr kumimoji="0" lang="en-US" altLang="ko-KR" sz="5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" name="그림 12" descr="해커스 HRD 신로고2 사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  <p:sp>
        <p:nvSpPr>
          <p:cNvPr id="14" name="직사각형 7"/>
          <p:cNvSpPr>
            <a:spLocks noChangeArrowheads="1"/>
          </p:cNvSpPr>
          <p:nvPr/>
        </p:nvSpPr>
        <p:spPr bwMode="auto">
          <a:xfrm>
            <a:off x="4086124" y="2311562"/>
            <a:ext cx="921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200">
                <a:solidFill>
                  <a:srgbClr val="AED3FC"/>
                </a:solidFill>
                <a:effectLst/>
                <a:latin typeface="-윤고딕360" pitchFamily="18" charset="-127"/>
                <a:ea typeface="-윤고딕360" pitchFamily="18" charset="-127"/>
              </a:rPr>
              <a:t>CHAPTER</a:t>
            </a:r>
            <a:endParaRPr kumimoji="0" lang="en-US" altLang="ko-KR" sz="1200" dirty="0">
              <a:solidFill>
                <a:srgbClr val="AED3FC"/>
              </a:solidFill>
              <a:effectLst/>
              <a:latin typeface="-윤고딕360" pitchFamily="18" charset="-127"/>
              <a:ea typeface="-윤고딕360" pitchFamily="18" charset="-127"/>
            </a:endParaRPr>
          </a:p>
        </p:txBody>
      </p:sp>
      <p:grpSp>
        <p:nvGrpSpPr>
          <p:cNvPr id="2" name="그룹 14"/>
          <p:cNvGrpSpPr/>
          <p:nvPr/>
        </p:nvGrpSpPr>
        <p:grpSpPr>
          <a:xfrm>
            <a:off x="4221485" y="3861048"/>
            <a:ext cx="648072" cy="144016"/>
            <a:chOff x="1691680" y="6093296"/>
            <a:chExt cx="648072" cy="144016"/>
          </a:xfrm>
        </p:grpSpPr>
        <p:sp>
          <p:nvSpPr>
            <p:cNvPr id="16" name="직사각형 15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그림 19" descr="벤치마킹_170629_6qqq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980728"/>
            <a:ext cx="841399" cy="674635"/>
          </a:xfrm>
          <a:prstGeom prst="rect">
            <a:avLst/>
          </a:prstGeom>
        </p:spPr>
      </p:pic>
      <p:sp>
        <p:nvSpPr>
          <p:cNvPr id="15" name="직사각형 7"/>
          <p:cNvSpPr>
            <a:spLocks noChangeArrowheads="1"/>
          </p:cNvSpPr>
          <p:nvPr/>
        </p:nvSpPr>
        <p:spPr bwMode="auto">
          <a:xfrm>
            <a:off x="2654372" y="3933056"/>
            <a:ext cx="3741730" cy="89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lang="en-US" altLang="ko-KR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디자인 </a:t>
            </a:r>
            <a:r>
              <a:rPr lang="en-US" altLang="ko-KR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&amp; IT</a:t>
            </a:r>
            <a:r>
              <a:rPr lang="ko-KR" altLang="en-US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디지털 과정</a:t>
            </a:r>
            <a:r>
              <a:rPr lang="en-US" altLang="ko-KR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]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한쪽 모서리가 잘린 사각형 33">
            <a:extLst>
              <a:ext uri="{FF2B5EF4-FFF2-40B4-BE49-F238E27FC236}">
                <a16:creationId xmlns:a16="http://schemas.microsoft.com/office/drawing/2014/main" id="{4FD48975-7CCE-48C5-B49F-AB8A076DCC1C}"/>
              </a:ext>
            </a:extLst>
          </p:cNvPr>
          <p:cNvSpPr/>
          <p:nvPr/>
        </p:nvSpPr>
        <p:spPr>
          <a:xfrm>
            <a:off x="2411760" y="980728"/>
            <a:ext cx="2010891" cy="288032"/>
          </a:xfrm>
          <a:prstGeom prst="snip1Rect">
            <a:avLst>
              <a:gd name="adj" fmla="val 39202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392201" y="1548587"/>
            <a:ext cx="21980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디자인 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영상 실무 강의</a:t>
            </a:r>
          </a:p>
        </p:txBody>
      </p:sp>
      <p:sp>
        <p:nvSpPr>
          <p:cNvPr id="31" name="직사각형 7"/>
          <p:cNvSpPr>
            <a:spLocks noChangeArrowheads="1"/>
          </p:cNvSpPr>
          <p:nvPr/>
        </p:nvSpPr>
        <p:spPr bwMode="auto">
          <a:xfrm>
            <a:off x="93787" y="153159"/>
            <a:ext cx="299312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 dirty="0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en-US" altLang="ko-KR" sz="2000" b="1" dirty="0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디자인 </a:t>
            </a:r>
            <a:r>
              <a:rPr lang="en-US" altLang="ko-KR" sz="20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&amp; IT</a:t>
            </a:r>
            <a:r>
              <a:rPr lang="ko-KR" altLang="en-US" sz="20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디지털 과정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51520" y="1268760"/>
            <a:ext cx="8568952" cy="5112568"/>
          </a:xfrm>
          <a:prstGeom prst="rect">
            <a:avLst/>
          </a:prstGeom>
          <a:noFill/>
          <a:ln w="19050">
            <a:gradFill>
              <a:gsLst>
                <a:gs pos="32000">
                  <a:srgbClr val="4775C1"/>
                </a:gs>
                <a:gs pos="100000">
                  <a:srgbClr val="4775C1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1547664" y="2132856"/>
            <a:ext cx="6910128" cy="17527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2051720" y="2364120"/>
            <a:ext cx="266429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포토샵 기초 학습부터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GTQ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자격증 취득까지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드로잉 클래스와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캐릭터 제작 학습 과정까지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제공합니다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1540973" y="4124539"/>
            <a:ext cx="6910128" cy="17527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2051720" y="4369445"/>
            <a:ext cx="158417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프리미어를 활용한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영상 편집부터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애프터이펙트를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활용한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모션그래픽 학습 가능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</p:txBody>
      </p:sp>
      <p:sp>
        <p:nvSpPr>
          <p:cNvPr id="66" name="이등변 삼각형 65"/>
          <p:cNvSpPr/>
          <p:nvPr/>
        </p:nvSpPr>
        <p:spPr>
          <a:xfrm rot="5400000">
            <a:off x="1602390" y="2902936"/>
            <a:ext cx="250588" cy="216024"/>
          </a:xfrm>
          <a:prstGeom prst="triangle">
            <a:avLst/>
          </a:prstGeom>
          <a:solidFill>
            <a:srgbClr val="E27474"/>
          </a:solidFill>
          <a:ln w="19050">
            <a:solidFill>
              <a:srgbClr val="CC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/>
          <p:cNvSpPr/>
          <p:nvPr/>
        </p:nvSpPr>
        <p:spPr>
          <a:xfrm>
            <a:off x="486206" y="2430219"/>
            <a:ext cx="1161459" cy="1161459"/>
          </a:xfrm>
          <a:prstGeom prst="ellipse">
            <a:avLst/>
          </a:prstGeom>
          <a:solidFill>
            <a:srgbClr val="E27474"/>
          </a:solidFill>
          <a:ln w="19050">
            <a:solidFill>
              <a:srgbClr val="CC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 bwMode="auto">
          <a:xfrm>
            <a:off x="708173" y="2862267"/>
            <a:ext cx="7328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디자인</a:t>
            </a:r>
          </a:p>
        </p:txBody>
      </p:sp>
      <p:sp>
        <p:nvSpPr>
          <p:cNvPr id="69" name="이등변 삼각형 68"/>
          <p:cNvSpPr/>
          <p:nvPr/>
        </p:nvSpPr>
        <p:spPr>
          <a:xfrm rot="5400000">
            <a:off x="1602390" y="4917135"/>
            <a:ext cx="250588" cy="216024"/>
          </a:xfrm>
          <a:prstGeom prst="triangl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/>
          <p:cNvSpPr/>
          <p:nvPr/>
        </p:nvSpPr>
        <p:spPr>
          <a:xfrm>
            <a:off x="467544" y="4430421"/>
            <a:ext cx="1189452" cy="1189452"/>
          </a:xfrm>
          <a:prstGeom prst="ellips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/>
          <p:cNvSpPr txBox="1"/>
          <p:nvPr/>
        </p:nvSpPr>
        <p:spPr bwMode="auto">
          <a:xfrm>
            <a:off x="527410" y="4774439"/>
            <a:ext cx="10983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영상편집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모션그래픽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63571D9-0466-4E8A-AF90-011AF5ACE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78" y="3055980"/>
            <a:ext cx="1132480" cy="766720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D3F01F2-F8E2-4C5B-997F-87F112FED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80" y="4364834"/>
            <a:ext cx="1765667" cy="1237023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0484228-1C6D-4072-B1B4-096320B9B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59" y="4362450"/>
            <a:ext cx="1765664" cy="1237023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2842FFA-ED23-4982-84F5-9890324AA9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88" y="2198682"/>
            <a:ext cx="1132480" cy="793414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DB67E5A1-AF8F-492D-8A2D-C3721CB65B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14" y="2197731"/>
            <a:ext cx="1132480" cy="793414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D3EE0C23-15AE-42B6-AD4F-2D798EA2E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061" y="3054350"/>
            <a:ext cx="1141331" cy="773446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3417DB9D-F95F-40AC-9244-5F906F7A85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631" y="2198687"/>
            <a:ext cx="1144761" cy="789837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E550B7ED-64BC-4A68-A7D3-1EF31BD4CA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76" y="3054349"/>
            <a:ext cx="1129499" cy="769033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sp>
        <p:nvSpPr>
          <p:cNvPr id="43" name="한쪽 모서리가 잘린 사각형 32">
            <a:extLst>
              <a:ext uri="{FF2B5EF4-FFF2-40B4-BE49-F238E27FC236}">
                <a16:creationId xmlns:a16="http://schemas.microsoft.com/office/drawing/2014/main" id="{F09DA600-B265-488F-B344-581771F59588}"/>
              </a:ext>
            </a:extLst>
          </p:cNvPr>
          <p:cNvSpPr/>
          <p:nvPr/>
        </p:nvSpPr>
        <p:spPr>
          <a:xfrm>
            <a:off x="395535" y="899159"/>
            <a:ext cx="2010891" cy="369601"/>
          </a:xfrm>
          <a:prstGeom prst="snip1Rect">
            <a:avLst>
              <a:gd name="adj" fmla="val 36773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B6E53B1-2988-4255-92A5-D5BDD5874DF0}"/>
              </a:ext>
            </a:extLst>
          </p:cNvPr>
          <p:cNvSpPr/>
          <p:nvPr/>
        </p:nvSpPr>
        <p:spPr>
          <a:xfrm>
            <a:off x="1043608" y="931580"/>
            <a:ext cx="63190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디자인</a:t>
            </a: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2B6E53B1-2988-4255-92A5-D5BDD5874DF0}"/>
              </a:ext>
            </a:extLst>
          </p:cNvPr>
          <p:cNvSpPr/>
          <p:nvPr/>
        </p:nvSpPr>
        <p:spPr>
          <a:xfrm>
            <a:off x="2975815" y="991612"/>
            <a:ext cx="92525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IT / 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디지털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939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한쪽 모서리가 잘린 사각형 32">
            <a:extLst>
              <a:ext uri="{FF2B5EF4-FFF2-40B4-BE49-F238E27FC236}">
                <a16:creationId xmlns:a16="http://schemas.microsoft.com/office/drawing/2014/main" id="{F09DA600-B265-488F-B344-581771F59588}"/>
              </a:ext>
            </a:extLst>
          </p:cNvPr>
          <p:cNvSpPr/>
          <p:nvPr/>
        </p:nvSpPr>
        <p:spPr>
          <a:xfrm>
            <a:off x="395535" y="979141"/>
            <a:ext cx="2010891" cy="289619"/>
          </a:xfrm>
          <a:prstGeom prst="snip1Rect">
            <a:avLst>
              <a:gd name="adj" fmla="val 36773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395536" y="1556792"/>
            <a:ext cx="3752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글로벌 역량 강화를 위한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외국어 강의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251520" y="1268760"/>
            <a:ext cx="8568952" cy="5112568"/>
          </a:xfrm>
          <a:prstGeom prst="rect">
            <a:avLst/>
          </a:prstGeom>
          <a:noFill/>
          <a:ln w="19050">
            <a:gradFill>
              <a:gsLst>
                <a:gs pos="32000">
                  <a:srgbClr val="4775C1"/>
                </a:gs>
                <a:gs pos="100000">
                  <a:srgbClr val="4775C1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1547664" y="2132856"/>
            <a:ext cx="6910128" cy="17527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2051720" y="2352362"/>
            <a:ext cx="266429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데이터 분석을 위한 기초통계학을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시작으로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엑셀과 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R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을 활용한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데이터 분석 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작업을 학습하며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POWER BI, </a:t>
            </a:r>
            <a:r>
              <a:rPr lang="ko-KR" altLang="en-US" sz="13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태블로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툴을 활용한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시각화 작업을 할 수 있습니다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1540973" y="4124539"/>
            <a:ext cx="6910128" cy="175273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2051719" y="4221088"/>
            <a:ext cx="2231681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ZEP &amp; </a:t>
            </a:r>
            <a:r>
              <a:rPr lang="ko-KR" altLang="en-US" sz="13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게더타운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를 통한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메타버스 이론과 실습을 통해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나만의 공간을 만들어 보고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다양한 개발언어 학습과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전문가 자격증 취득을 통해</a:t>
            </a:r>
            <a:endParaRPr lang="en-US" altLang="ko-KR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fontAlgn="ctr">
              <a:lnSpc>
                <a:spcPct val="120000"/>
              </a:lnSpc>
              <a:defRPr/>
            </a:pP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IT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전문가로 거듭날 수 있습니다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sp>
        <p:nvSpPr>
          <p:cNvPr id="66" name="이등변 삼각형 65"/>
          <p:cNvSpPr/>
          <p:nvPr/>
        </p:nvSpPr>
        <p:spPr>
          <a:xfrm rot="5400000">
            <a:off x="1602390" y="2902936"/>
            <a:ext cx="250588" cy="216024"/>
          </a:xfrm>
          <a:prstGeom prst="triangle">
            <a:avLst/>
          </a:prstGeom>
          <a:solidFill>
            <a:srgbClr val="E27474"/>
          </a:solidFill>
          <a:ln w="19050">
            <a:solidFill>
              <a:srgbClr val="CC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/>
          <p:cNvSpPr/>
          <p:nvPr/>
        </p:nvSpPr>
        <p:spPr>
          <a:xfrm>
            <a:off x="486206" y="2430219"/>
            <a:ext cx="1161459" cy="1161459"/>
          </a:xfrm>
          <a:prstGeom prst="ellipse">
            <a:avLst/>
          </a:prstGeom>
          <a:solidFill>
            <a:srgbClr val="E27474"/>
          </a:solidFill>
          <a:ln w="19050">
            <a:solidFill>
              <a:srgbClr val="CC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 bwMode="auto">
          <a:xfrm>
            <a:off x="490966" y="2772217"/>
            <a:ext cx="11673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데이터 분석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defRPr/>
            </a:pP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활용</a:t>
            </a:r>
          </a:p>
        </p:txBody>
      </p:sp>
      <p:sp>
        <p:nvSpPr>
          <p:cNvPr id="69" name="이등변 삼각형 68"/>
          <p:cNvSpPr/>
          <p:nvPr/>
        </p:nvSpPr>
        <p:spPr>
          <a:xfrm rot="5400000">
            <a:off x="1602390" y="4917135"/>
            <a:ext cx="250588" cy="216024"/>
          </a:xfrm>
          <a:prstGeom prst="triangl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/>
          <p:cNvSpPr/>
          <p:nvPr/>
        </p:nvSpPr>
        <p:spPr>
          <a:xfrm>
            <a:off x="467544" y="4430421"/>
            <a:ext cx="1189452" cy="1189452"/>
          </a:xfrm>
          <a:prstGeom prst="ellips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/>
          <p:cNvSpPr txBox="1"/>
          <p:nvPr/>
        </p:nvSpPr>
        <p:spPr bwMode="auto">
          <a:xfrm>
            <a:off x="504167" y="4774439"/>
            <a:ext cx="11448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IT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개발언어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defRPr/>
            </a:pP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메타버스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25C8A08-900B-40FC-9D17-7F5188312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4" y="5035666"/>
            <a:ext cx="1132329" cy="761922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E83FBDD-4DC8-47AF-95BB-B18252CA0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51" y="4211736"/>
            <a:ext cx="1143837" cy="755520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8B01FB3-AC4F-4DA3-B2E9-28FD372D7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3" y="4203399"/>
            <a:ext cx="1129085" cy="762302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3FB2C6B4-AEEA-40B1-8FA7-79127A5CD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88" y="3036093"/>
            <a:ext cx="1150922" cy="781051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F8B6ACBC-E62D-4108-A2F7-D7C5B1570F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39" y="3039127"/>
            <a:ext cx="1142374" cy="779604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F96FE1EC-796A-44C9-9B9B-2B565F6972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45" y="2195060"/>
            <a:ext cx="1148647" cy="779122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5793E2DF-ED9A-4BB9-B643-D26C2BA7A7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89" y="5035666"/>
            <a:ext cx="1143976" cy="755612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81148DEB-9679-4A57-B28C-F12A7A39D1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46" y="4207995"/>
            <a:ext cx="1143003" cy="757705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52BA5871-60F6-446C-B09C-AE92D30213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038575"/>
            <a:ext cx="1139697" cy="777776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D8F152C7-BD9A-41A2-86E7-5FCC956C29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50" y="2198234"/>
            <a:ext cx="1140506" cy="778329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sp>
        <p:nvSpPr>
          <p:cNvPr id="77" name="직사각형 76">
            <a:extLst>
              <a:ext uri="{FF2B5EF4-FFF2-40B4-BE49-F238E27FC236}">
                <a16:creationId xmlns:a16="http://schemas.microsoft.com/office/drawing/2014/main" id="{2B6E53B1-2988-4255-92A5-D5BDD5874DF0}"/>
              </a:ext>
            </a:extLst>
          </p:cNvPr>
          <p:cNvSpPr/>
          <p:nvPr/>
        </p:nvSpPr>
        <p:spPr>
          <a:xfrm>
            <a:off x="1043608" y="980728"/>
            <a:ext cx="63190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디자인</a:t>
            </a: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22EF2CB6-95EE-487D-A5B9-0B50526D88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2197630"/>
            <a:ext cx="1139413" cy="777584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sp>
        <p:nvSpPr>
          <p:cNvPr id="51" name="직사각형 7">
            <a:extLst>
              <a:ext uri="{FF2B5EF4-FFF2-40B4-BE49-F238E27FC236}">
                <a16:creationId xmlns:a16="http://schemas.microsoft.com/office/drawing/2014/main" id="{074EACF6-029B-474C-BB49-A90A0362A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7" y="153159"/>
            <a:ext cx="299312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 dirty="0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en-US" altLang="ko-KR" sz="2000" b="1" dirty="0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디자인 </a:t>
            </a:r>
            <a:r>
              <a:rPr lang="en-US" altLang="ko-KR" sz="20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&amp; IT</a:t>
            </a:r>
            <a:r>
              <a:rPr lang="ko-KR" altLang="en-US" sz="20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디지털 과정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5" name="한쪽 모서리가 잘린 사각형 33">
            <a:extLst>
              <a:ext uri="{FF2B5EF4-FFF2-40B4-BE49-F238E27FC236}">
                <a16:creationId xmlns:a16="http://schemas.microsoft.com/office/drawing/2014/main" id="{4FD48975-7CCE-48C5-B49F-AB8A076DCC1C}"/>
              </a:ext>
            </a:extLst>
          </p:cNvPr>
          <p:cNvSpPr/>
          <p:nvPr/>
        </p:nvSpPr>
        <p:spPr>
          <a:xfrm>
            <a:off x="2411760" y="883920"/>
            <a:ext cx="2010891" cy="384840"/>
          </a:xfrm>
          <a:prstGeom prst="snip1Rect">
            <a:avLst>
              <a:gd name="adj" fmla="val 39202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2B6E53B1-2988-4255-92A5-D5BDD5874DF0}"/>
              </a:ext>
            </a:extLst>
          </p:cNvPr>
          <p:cNvSpPr/>
          <p:nvPr/>
        </p:nvSpPr>
        <p:spPr>
          <a:xfrm>
            <a:off x="2975815" y="946820"/>
            <a:ext cx="92525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IT / </a:t>
            </a:r>
            <a:r>
              <a:rPr lang="ko-KR" altLang="en-US" sz="13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디지털</a:t>
            </a:r>
            <a:endParaRPr lang="ko-KR" altLang="en-US" sz="13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938330F-4D0F-4CF0-B317-33A0ED38F0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70" y="5033549"/>
            <a:ext cx="1138440" cy="764700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5194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1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48072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 bwMode="auto">
          <a:xfrm>
            <a:off x="4067944" y="1737447"/>
            <a:ext cx="936104" cy="864096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" name="직사각형 7"/>
          <p:cNvSpPr>
            <a:spLocks noChangeArrowheads="1"/>
          </p:cNvSpPr>
          <p:nvPr/>
        </p:nvSpPr>
        <p:spPr bwMode="auto">
          <a:xfrm>
            <a:off x="2131176" y="2458667"/>
            <a:ext cx="4817088" cy="23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defRPr/>
            </a:pPr>
            <a:r>
              <a:rPr lang="ko-KR" altLang="en-US" sz="4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직무교육 추천 </a:t>
            </a:r>
            <a:r>
              <a:rPr lang="en-US" altLang="ko-KR" sz="400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Process</a:t>
            </a:r>
          </a:p>
          <a:p>
            <a:pPr marL="342900" indent="-342900">
              <a:lnSpc>
                <a:spcPct val="200000"/>
              </a:lnSpc>
              <a:defRPr/>
            </a:pPr>
            <a:endParaRPr lang="en-US" altLang="ko-KR" sz="4000" dirty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pic>
        <p:nvPicPr>
          <p:cNvPr id="13" name="그림 12" descr="해커스 HRD 신로고2 사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  <p:sp>
        <p:nvSpPr>
          <p:cNvPr id="14" name="직사각형 7"/>
          <p:cNvSpPr>
            <a:spLocks noChangeArrowheads="1"/>
          </p:cNvSpPr>
          <p:nvPr/>
        </p:nvSpPr>
        <p:spPr bwMode="auto">
          <a:xfrm>
            <a:off x="4086124" y="2311562"/>
            <a:ext cx="921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200">
                <a:solidFill>
                  <a:srgbClr val="AED3FC"/>
                </a:solidFill>
                <a:effectLst/>
                <a:latin typeface="-윤고딕360" pitchFamily="18" charset="-127"/>
                <a:ea typeface="-윤고딕360" pitchFamily="18" charset="-127"/>
              </a:rPr>
              <a:t>CHAPTER</a:t>
            </a:r>
            <a:endParaRPr kumimoji="0" lang="en-US" altLang="ko-KR" sz="1200" dirty="0">
              <a:solidFill>
                <a:srgbClr val="AED3FC"/>
              </a:solidFill>
              <a:effectLst/>
              <a:latin typeface="-윤고딕360" pitchFamily="18" charset="-127"/>
              <a:ea typeface="-윤고딕360" pitchFamily="18" charset="-127"/>
            </a:endParaRPr>
          </a:p>
        </p:txBody>
      </p:sp>
      <p:grpSp>
        <p:nvGrpSpPr>
          <p:cNvPr id="2" name="그룹 14"/>
          <p:cNvGrpSpPr/>
          <p:nvPr/>
        </p:nvGrpSpPr>
        <p:grpSpPr>
          <a:xfrm>
            <a:off x="4221485" y="3861048"/>
            <a:ext cx="648072" cy="144016"/>
            <a:chOff x="1691680" y="6093296"/>
            <a:chExt cx="648072" cy="144016"/>
          </a:xfrm>
        </p:grpSpPr>
        <p:sp>
          <p:nvSpPr>
            <p:cNvPr id="16" name="직사각형 15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그림 19" descr="벤치마킹_170629_6qqq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980728"/>
            <a:ext cx="841399" cy="674635"/>
          </a:xfrm>
          <a:prstGeom prst="rect">
            <a:avLst/>
          </a:prstGeom>
        </p:spPr>
      </p:pic>
      <p:sp>
        <p:nvSpPr>
          <p:cNvPr id="15" name="직사각형 7"/>
          <p:cNvSpPr>
            <a:spLocks noChangeArrowheads="1"/>
          </p:cNvSpPr>
          <p:nvPr/>
        </p:nvSpPr>
        <p:spPr bwMode="auto">
          <a:xfrm>
            <a:off x="2983789" y="3933056"/>
            <a:ext cx="3082895" cy="89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lang="en-US" altLang="ko-KR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법정의무교육 과정</a:t>
            </a:r>
            <a:r>
              <a:rPr lang="en-US" altLang="ko-KR" sz="3000" spc="-30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] </a:t>
            </a:r>
          </a:p>
        </p:txBody>
      </p:sp>
      <p:sp>
        <p:nvSpPr>
          <p:cNvPr id="21" name="직사각형 7">
            <a:extLst>
              <a:ext uri="{FF2B5EF4-FFF2-40B4-BE49-F238E27FC236}">
                <a16:creationId xmlns:a16="http://schemas.microsoft.com/office/drawing/2014/main" id="{8C265DEA-8C3F-49A0-922B-B44E48C27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1820" y="1089375"/>
            <a:ext cx="814647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sz="5000" b="1" dirty="0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Ⅲ</a:t>
            </a:r>
            <a:endParaRPr kumimoji="0" lang="en-US" altLang="ko-KR" sz="5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0187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93"/>
          <p:cNvSpPr/>
          <p:nvPr/>
        </p:nvSpPr>
        <p:spPr>
          <a:xfrm>
            <a:off x="611560" y="4221088"/>
            <a:ext cx="784887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611560" y="1772816"/>
            <a:ext cx="784887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0A90479-A222-496A-BEEE-D883320D1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5" y="5097673"/>
            <a:ext cx="1736725" cy="117756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486515E-3005-4590-A2AC-9BF41D75B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80" y="5067744"/>
            <a:ext cx="1734385" cy="120431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E74AEB-12C4-49D9-A6FB-886E01605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1" y="5059234"/>
            <a:ext cx="1749424" cy="12191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7D3E03A-0CD5-4556-BB14-DCB91802B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5102277"/>
            <a:ext cx="1724024" cy="1178468"/>
          </a:xfrm>
          <a:prstGeom prst="rect">
            <a:avLst/>
          </a:prstGeom>
        </p:spPr>
      </p:pic>
      <p:sp>
        <p:nvSpPr>
          <p:cNvPr id="46" name="직사각형 45"/>
          <p:cNvSpPr/>
          <p:nvPr/>
        </p:nvSpPr>
        <p:spPr>
          <a:xfrm>
            <a:off x="611560" y="1628800"/>
            <a:ext cx="7851403" cy="360040"/>
          </a:xfrm>
          <a:prstGeom prst="rect">
            <a:avLst/>
          </a:prstGeom>
          <a:solidFill>
            <a:srgbClr val="395977"/>
          </a:solidFill>
          <a:ln w="2540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7"/>
          <p:cNvSpPr>
            <a:spLocks noChangeArrowheads="1"/>
          </p:cNvSpPr>
          <p:nvPr/>
        </p:nvSpPr>
        <p:spPr bwMode="auto">
          <a:xfrm>
            <a:off x="93787" y="153159"/>
            <a:ext cx="193995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공통역량 교육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339752" y="971397"/>
            <a:ext cx="6120680" cy="4510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각형 30"/>
          <p:cNvSpPr/>
          <p:nvPr/>
        </p:nvSpPr>
        <p:spPr>
          <a:xfrm>
            <a:off x="611560" y="980728"/>
            <a:ext cx="1800200" cy="432048"/>
          </a:xfrm>
          <a:prstGeom prst="homePlate">
            <a:avLst/>
          </a:prstGeom>
          <a:solidFill>
            <a:srgbClr val="65A22E"/>
          </a:solidFill>
          <a:ln w="19050">
            <a:solidFill>
              <a:srgbClr val="588C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 bwMode="auto">
          <a:xfrm>
            <a:off x="853356" y="1038467"/>
            <a:ext cx="13740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필수 대표 과정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2814959" y="1038467"/>
            <a:ext cx="50786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사내에서 필수로 수강해야 하는 법정필수교육 대표 과정 소개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5" name="포인트가 5개인 별 44"/>
          <p:cNvSpPr/>
          <p:nvPr/>
        </p:nvSpPr>
        <p:spPr>
          <a:xfrm>
            <a:off x="760909" y="1124956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3732625" y="1668071"/>
            <a:ext cx="16770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4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대 법정의무 교육</a:t>
            </a:r>
          </a:p>
        </p:txBody>
      </p:sp>
      <p:grpSp>
        <p:nvGrpSpPr>
          <p:cNvPr id="4" name="그룹 67"/>
          <p:cNvGrpSpPr/>
          <p:nvPr/>
        </p:nvGrpSpPr>
        <p:grpSpPr>
          <a:xfrm>
            <a:off x="854279" y="2392313"/>
            <a:ext cx="1744067" cy="1440160"/>
            <a:chOff x="755576" y="3068960"/>
            <a:chExt cx="1744067" cy="1440160"/>
          </a:xfrm>
        </p:grpSpPr>
        <p:sp>
          <p:nvSpPr>
            <p:cNvPr id="40" name="직사각형 3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1113602" y="3087622"/>
              <a:ext cx="103906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성희롱 예방 교육</a:t>
              </a:r>
            </a:p>
          </p:txBody>
        </p:sp>
      </p:grpSp>
      <p:grpSp>
        <p:nvGrpSpPr>
          <p:cNvPr id="5" name="그룹 68"/>
          <p:cNvGrpSpPr/>
          <p:nvPr/>
        </p:nvGrpSpPr>
        <p:grpSpPr>
          <a:xfrm>
            <a:off x="2722652" y="2392313"/>
            <a:ext cx="1744067" cy="1440160"/>
            <a:chOff x="755576" y="3068960"/>
            <a:chExt cx="1744067" cy="1440160"/>
          </a:xfrm>
        </p:grpSpPr>
        <p:sp>
          <p:nvSpPr>
            <p:cNvPr id="70" name="직사각형 69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978152" y="3087622"/>
              <a:ext cx="130997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장애인 인식 개선 교육</a:t>
              </a:r>
            </a:p>
          </p:txBody>
        </p:sp>
      </p:grpSp>
      <p:sp>
        <p:nvSpPr>
          <p:cNvPr id="73" name="직사각형 72"/>
          <p:cNvSpPr/>
          <p:nvPr/>
        </p:nvSpPr>
        <p:spPr>
          <a:xfrm>
            <a:off x="2504747" y="2060848"/>
            <a:ext cx="416973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부처 공식 교육 기관으로 인정받은 </a:t>
            </a:r>
            <a:r>
              <a:rPr lang="ko-KR" altLang="en-US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해커스의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법정의무교육</a:t>
            </a:r>
          </a:p>
        </p:txBody>
      </p:sp>
      <p:sp>
        <p:nvSpPr>
          <p:cNvPr id="97" name="직사각형 96"/>
          <p:cNvSpPr/>
          <p:nvPr/>
        </p:nvSpPr>
        <p:spPr>
          <a:xfrm>
            <a:off x="611560" y="4077072"/>
            <a:ext cx="7851403" cy="360040"/>
          </a:xfrm>
          <a:prstGeom prst="rect">
            <a:avLst/>
          </a:prstGeom>
          <a:solidFill>
            <a:srgbClr val="395977"/>
          </a:solidFill>
          <a:ln w="25400">
            <a:solidFill>
              <a:srgbClr val="2F4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TextBox 100"/>
          <p:cNvSpPr txBox="1"/>
          <p:nvPr/>
        </p:nvSpPr>
        <p:spPr bwMode="auto">
          <a:xfrm>
            <a:off x="3747860" y="4116343"/>
            <a:ext cx="1646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산업안전보건교육</a:t>
            </a:r>
          </a:p>
        </p:txBody>
      </p:sp>
      <p:grpSp>
        <p:nvGrpSpPr>
          <p:cNvPr id="102" name="그룹 67"/>
          <p:cNvGrpSpPr/>
          <p:nvPr/>
        </p:nvGrpSpPr>
        <p:grpSpPr>
          <a:xfrm>
            <a:off x="861492" y="4838849"/>
            <a:ext cx="1743432" cy="1440160"/>
            <a:chOff x="755576" y="3068960"/>
            <a:chExt cx="1743432" cy="1440160"/>
          </a:xfrm>
        </p:grpSpPr>
        <p:sp>
          <p:nvSpPr>
            <p:cNvPr id="103" name="직사각형 102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755577" y="3068960"/>
              <a:ext cx="1729308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1128033" y="3087622"/>
              <a:ext cx="101021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관리감독자 교육</a:t>
              </a:r>
            </a:p>
          </p:txBody>
        </p:sp>
      </p:grpSp>
      <p:grpSp>
        <p:nvGrpSpPr>
          <p:cNvPr id="106" name="그룹 68"/>
          <p:cNvGrpSpPr/>
          <p:nvPr/>
        </p:nvGrpSpPr>
        <p:grpSpPr>
          <a:xfrm>
            <a:off x="2714650" y="4838849"/>
            <a:ext cx="1744067" cy="1440160"/>
            <a:chOff x="755576" y="3068960"/>
            <a:chExt cx="1744067" cy="1440160"/>
          </a:xfrm>
        </p:grpSpPr>
        <p:sp>
          <p:nvSpPr>
            <p:cNvPr id="107" name="직사각형 106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0" name="직사각형 109"/>
            <p:cNvSpPr/>
            <p:nvPr/>
          </p:nvSpPr>
          <p:spPr>
            <a:xfrm>
              <a:off x="1091967" y="3087622"/>
              <a:ext cx="10823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채용 변경 시 교육</a:t>
              </a:r>
            </a:p>
          </p:txBody>
        </p:sp>
      </p:grpSp>
      <p:sp>
        <p:nvSpPr>
          <p:cNvPr id="119" name="직사각형 118"/>
          <p:cNvSpPr/>
          <p:nvPr/>
        </p:nvSpPr>
        <p:spPr>
          <a:xfrm>
            <a:off x="2496920" y="4509120"/>
            <a:ext cx="402065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안전보건공단 공식 인증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 </a:t>
            </a:r>
            <a:r>
              <a:rPr lang="ko-KR" altLang="en-US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온라인 산업안전보건교육</a:t>
            </a:r>
          </a:p>
        </p:txBody>
      </p:sp>
      <p:grpSp>
        <p:nvGrpSpPr>
          <p:cNvPr id="131" name="그룹 67"/>
          <p:cNvGrpSpPr/>
          <p:nvPr/>
        </p:nvGrpSpPr>
        <p:grpSpPr>
          <a:xfrm>
            <a:off x="4570983" y="4838690"/>
            <a:ext cx="1744067" cy="1440160"/>
            <a:chOff x="755576" y="3068960"/>
            <a:chExt cx="1744067" cy="1440160"/>
          </a:xfrm>
        </p:grpSpPr>
        <p:sp>
          <p:nvSpPr>
            <p:cNvPr id="132" name="직사각형 131"/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33" name="직사각형 132"/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1056702" y="3087622"/>
              <a:ext cx="115288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사무직 근로자 교육</a:t>
              </a:r>
            </a:p>
          </p:txBody>
        </p:sp>
      </p:grpSp>
      <p:grpSp>
        <p:nvGrpSpPr>
          <p:cNvPr id="48" name="그룹 67">
            <a:extLst>
              <a:ext uri="{FF2B5EF4-FFF2-40B4-BE49-F238E27FC236}">
                <a16:creationId xmlns:a16="http://schemas.microsoft.com/office/drawing/2014/main" id="{F2A984BD-C58D-43F9-A754-673589194AF5}"/>
              </a:ext>
            </a:extLst>
          </p:cNvPr>
          <p:cNvGrpSpPr/>
          <p:nvPr/>
        </p:nvGrpSpPr>
        <p:grpSpPr>
          <a:xfrm>
            <a:off x="4576841" y="2392313"/>
            <a:ext cx="1744067" cy="1440160"/>
            <a:chOff x="755576" y="3068960"/>
            <a:chExt cx="1744067" cy="1440160"/>
          </a:xfrm>
        </p:grpSpPr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1E8A497B-C892-4369-9C7B-1A28B4EAC1C8}"/>
                </a:ext>
              </a:extLst>
            </p:cNvPr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0A5825B2-C4E3-474E-B27D-9B4664DA3442}"/>
                </a:ext>
              </a:extLst>
            </p:cNvPr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CA8368E1-0FFD-4830-BCFB-EA42CFA8946C}"/>
                </a:ext>
              </a:extLst>
            </p:cNvPr>
            <p:cNvSpPr/>
            <p:nvPr/>
          </p:nvSpPr>
          <p:spPr>
            <a:xfrm>
              <a:off x="1071125" y="3087622"/>
              <a:ext cx="112402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개인정보보호 교육</a:t>
              </a:r>
            </a:p>
          </p:txBody>
        </p:sp>
      </p:grpSp>
      <p:grpSp>
        <p:nvGrpSpPr>
          <p:cNvPr id="52" name="그룹 68">
            <a:extLst>
              <a:ext uri="{FF2B5EF4-FFF2-40B4-BE49-F238E27FC236}">
                <a16:creationId xmlns:a16="http://schemas.microsoft.com/office/drawing/2014/main" id="{D20D1B56-7751-4619-AAAC-185E380F1027}"/>
              </a:ext>
            </a:extLst>
          </p:cNvPr>
          <p:cNvGrpSpPr/>
          <p:nvPr/>
        </p:nvGrpSpPr>
        <p:grpSpPr>
          <a:xfrm>
            <a:off x="6449049" y="2392313"/>
            <a:ext cx="1744067" cy="1440160"/>
            <a:chOff x="755576" y="3068960"/>
            <a:chExt cx="1744067" cy="1440160"/>
          </a:xfrm>
        </p:grpSpPr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D3EB377B-5AF9-4948-B9C6-0F2F73E36357}"/>
                </a:ext>
              </a:extLst>
            </p:cNvPr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BDFE27D2-A61B-49A7-877C-5432F8F5227D}"/>
                </a:ext>
              </a:extLst>
            </p:cNvPr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A52BD236-599E-4CBA-8EF5-BBF8397FB2BF}"/>
                </a:ext>
              </a:extLst>
            </p:cNvPr>
            <p:cNvSpPr/>
            <p:nvPr/>
          </p:nvSpPr>
          <p:spPr>
            <a:xfrm>
              <a:off x="1063911" y="3087622"/>
              <a:ext cx="113845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퇴직연금제도 교육</a:t>
              </a: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D6EFCB76-91C2-436B-AE84-EF60136F7D12}"/>
              </a:ext>
            </a:extLst>
          </p:cNvPr>
          <p:cNvGrpSpPr/>
          <p:nvPr/>
        </p:nvGrpSpPr>
        <p:grpSpPr>
          <a:xfrm>
            <a:off x="6444208" y="4838849"/>
            <a:ext cx="1744067" cy="1440160"/>
            <a:chOff x="755576" y="3068960"/>
            <a:chExt cx="1744067" cy="1440160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4E2F46CB-813E-4E81-8DB1-8525D02B4DDC}"/>
                </a:ext>
              </a:extLst>
            </p:cNvPr>
            <p:cNvSpPr/>
            <p:nvPr/>
          </p:nvSpPr>
          <p:spPr>
            <a:xfrm>
              <a:off x="755576" y="3068960"/>
              <a:ext cx="1743432" cy="261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marL="342900" indent="-342900" algn="ctr" fontAlgn="ctr">
                <a:defRPr/>
              </a:pPr>
              <a:endParaRPr lang="ko-KR" altLang="en-US" sz="11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4E370EE1-E665-4AED-83D1-579486CE990C}"/>
                </a:ext>
              </a:extLst>
            </p:cNvPr>
            <p:cNvSpPr/>
            <p:nvPr/>
          </p:nvSpPr>
          <p:spPr>
            <a:xfrm>
              <a:off x="755576" y="3068960"/>
              <a:ext cx="1744067" cy="144016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F19C1D3B-ACD9-4062-9B71-9EF3481AFF80}"/>
                </a:ext>
              </a:extLst>
            </p:cNvPr>
            <p:cNvSpPr/>
            <p:nvPr/>
          </p:nvSpPr>
          <p:spPr>
            <a:xfrm>
              <a:off x="1056702" y="3087622"/>
              <a:ext cx="115288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bliqueTopLeft"/>
              <a:lightRig rig="threePt" dir="t"/>
            </a:scene3d>
          </p:spPr>
          <p:txBody>
            <a:bodyPr wrap="none">
              <a:spAutoFit/>
            </a:bodyPr>
            <a:lstStyle/>
            <a:p>
              <a:pPr marL="342900" indent="-342900" algn="ctr" fontAlgn="ctr">
                <a:defRPr/>
              </a:pPr>
              <a:r>
                <a:rPr lang="ko-KR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현장식 근로자 교육</a:t>
              </a: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E76E1C05-FF51-4C93-8220-0DC017B470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2" y="2636912"/>
            <a:ext cx="1719783" cy="117807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6387FC7-8BB0-457A-9FBD-4BBBC681F7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40" y="2653923"/>
            <a:ext cx="1718242" cy="116542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8BDC782-927A-40C8-9CC1-EC727C5CF3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13" y="2604202"/>
            <a:ext cx="1722288" cy="120663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7A08FE3-A2E4-4549-A097-0EF3DFC476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69" y="2628400"/>
            <a:ext cx="1724596" cy="119094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1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48072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 bwMode="auto">
          <a:xfrm>
            <a:off x="4067944" y="1737447"/>
            <a:ext cx="936104" cy="864096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" name="직사각형 7"/>
          <p:cNvSpPr>
            <a:spLocks noChangeArrowheads="1"/>
          </p:cNvSpPr>
          <p:nvPr/>
        </p:nvSpPr>
        <p:spPr bwMode="auto">
          <a:xfrm>
            <a:off x="1529002" y="2458667"/>
            <a:ext cx="603242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defRPr/>
            </a:pPr>
            <a:r>
              <a:rPr lang="ko-KR" altLang="en-US" sz="4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해커스 직무교육 </a:t>
            </a:r>
            <a:r>
              <a:rPr lang="ko-KR" altLang="en-US" sz="400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서비스 안내</a:t>
            </a:r>
            <a:endParaRPr lang="en-US" altLang="ko-KR" sz="400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  <a:p>
            <a:pPr marL="342900" indent="-342900">
              <a:lnSpc>
                <a:spcPct val="200000"/>
              </a:lnSpc>
              <a:defRPr/>
            </a:pPr>
            <a:endParaRPr lang="en-US" altLang="ko-KR" sz="4000" dirty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1" name="직사각형 7"/>
          <p:cNvSpPr>
            <a:spLocks noChangeArrowheads="1"/>
          </p:cNvSpPr>
          <p:nvPr/>
        </p:nvSpPr>
        <p:spPr bwMode="auto">
          <a:xfrm>
            <a:off x="4131820" y="1089375"/>
            <a:ext cx="814647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sz="5000" b="1" dirty="0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Ⅲ</a:t>
            </a:r>
            <a:endParaRPr kumimoji="0" lang="en-US" altLang="ko-KR" sz="5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" name="직사각형 7"/>
          <p:cNvSpPr>
            <a:spLocks noChangeArrowheads="1"/>
          </p:cNvSpPr>
          <p:nvPr/>
        </p:nvSpPr>
        <p:spPr bwMode="auto">
          <a:xfrm>
            <a:off x="4086124" y="2311562"/>
            <a:ext cx="921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200">
                <a:solidFill>
                  <a:srgbClr val="AED3FC"/>
                </a:solidFill>
                <a:effectLst/>
                <a:latin typeface="-윤고딕360" pitchFamily="18" charset="-127"/>
                <a:ea typeface="-윤고딕360" pitchFamily="18" charset="-127"/>
              </a:rPr>
              <a:t>CHAPTER</a:t>
            </a:r>
            <a:endParaRPr kumimoji="0" lang="en-US" altLang="ko-KR" sz="1200" dirty="0">
              <a:solidFill>
                <a:srgbClr val="AED3FC"/>
              </a:solidFill>
              <a:effectLst/>
              <a:latin typeface="-윤고딕360" pitchFamily="18" charset="-127"/>
              <a:ea typeface="-윤고딕360" pitchFamily="18" charset="-127"/>
            </a:endParaRPr>
          </a:p>
        </p:txBody>
      </p:sp>
      <p:grpSp>
        <p:nvGrpSpPr>
          <p:cNvPr id="13" name="그룹 14"/>
          <p:cNvGrpSpPr/>
          <p:nvPr/>
        </p:nvGrpSpPr>
        <p:grpSpPr>
          <a:xfrm>
            <a:off x="4221485" y="3861048"/>
            <a:ext cx="648072" cy="144016"/>
            <a:chOff x="1691680" y="6093296"/>
            <a:chExt cx="648072" cy="144016"/>
          </a:xfrm>
        </p:grpSpPr>
        <p:sp>
          <p:nvSpPr>
            <p:cNvPr id="14" name="직사각형 13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8" name="그림 17" descr="벤치마킹_170629_6qqq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980728"/>
            <a:ext cx="841399" cy="674635"/>
          </a:xfrm>
          <a:prstGeom prst="rect">
            <a:avLst/>
          </a:prstGeom>
        </p:spPr>
      </p:pic>
      <p:pic>
        <p:nvPicPr>
          <p:cNvPr id="21" name="그림 20" descr="해커스 HRD 신로고2 사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1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480720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 bwMode="auto">
          <a:xfrm>
            <a:off x="4067944" y="1737447"/>
            <a:ext cx="936104" cy="864096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직사각형 7"/>
          <p:cNvSpPr>
            <a:spLocks noChangeArrowheads="1"/>
          </p:cNvSpPr>
          <p:nvPr/>
        </p:nvSpPr>
        <p:spPr bwMode="auto">
          <a:xfrm>
            <a:off x="1619000" y="2458667"/>
            <a:ext cx="5942652" cy="116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defRPr/>
            </a:pPr>
            <a:r>
              <a:rPr lang="ko-KR" altLang="en-US" sz="4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해커스 직무교육 </a:t>
            </a:r>
            <a:r>
              <a:rPr lang="ko-KR" altLang="en-US" sz="4000" spc="-30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개요 및 체계</a:t>
            </a:r>
            <a:endParaRPr lang="en-US" altLang="ko-KR" sz="4000" spc="-300" dirty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4" name="직사각형 7"/>
          <p:cNvSpPr>
            <a:spLocks noChangeArrowheads="1"/>
          </p:cNvSpPr>
          <p:nvPr/>
        </p:nvSpPr>
        <p:spPr bwMode="auto">
          <a:xfrm>
            <a:off x="4131821" y="1089375"/>
            <a:ext cx="814646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sz="5000" b="1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Ⅰ</a:t>
            </a:r>
            <a:endParaRPr kumimoji="0" lang="en-US" altLang="ko-KR" sz="5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6" name="그림 15" descr="해커스 HRD 신로고2 사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  <p:sp>
        <p:nvSpPr>
          <p:cNvPr id="17" name="직사각형 7"/>
          <p:cNvSpPr>
            <a:spLocks noChangeArrowheads="1"/>
          </p:cNvSpPr>
          <p:nvPr/>
        </p:nvSpPr>
        <p:spPr bwMode="auto">
          <a:xfrm>
            <a:off x="4086124" y="2311562"/>
            <a:ext cx="921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200">
                <a:solidFill>
                  <a:srgbClr val="AED3FC"/>
                </a:solidFill>
                <a:effectLst/>
                <a:latin typeface="-윤고딕360" pitchFamily="18" charset="-127"/>
                <a:ea typeface="-윤고딕360" pitchFamily="18" charset="-127"/>
              </a:rPr>
              <a:t>CHAPTER</a:t>
            </a:r>
            <a:endParaRPr kumimoji="0" lang="en-US" altLang="ko-KR" sz="1200" dirty="0">
              <a:solidFill>
                <a:srgbClr val="AED3FC"/>
              </a:solidFill>
              <a:effectLst/>
              <a:latin typeface="-윤고딕360" pitchFamily="18" charset="-127"/>
              <a:ea typeface="-윤고딕360" pitchFamily="18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4221485" y="3933056"/>
            <a:ext cx="648072" cy="144016"/>
            <a:chOff x="1691680" y="6093296"/>
            <a:chExt cx="648072" cy="144016"/>
          </a:xfrm>
        </p:grpSpPr>
        <p:sp>
          <p:nvSpPr>
            <p:cNvPr id="27" name="직사각형 26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2" name="그림 31" descr="벤치마킹_170629_6qqq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980728"/>
            <a:ext cx="841399" cy="6746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2018~2019 작업\제안서 작업\직무교육 제안서\자료\p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4112" y="2129805"/>
            <a:ext cx="8280918" cy="4373381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21" name="양쪽 모서리가 잘린 사각형 20"/>
          <p:cNvSpPr/>
          <p:nvPr/>
        </p:nvSpPr>
        <p:spPr>
          <a:xfrm>
            <a:off x="2584351" y="836712"/>
            <a:ext cx="4032448" cy="864096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"/>
          <p:cNvSpPr>
            <a:spLocks noChangeArrowheads="1"/>
          </p:cNvSpPr>
          <p:nvPr/>
        </p:nvSpPr>
        <p:spPr bwMode="auto">
          <a:xfrm>
            <a:off x="93787" y="153159"/>
            <a:ext cx="314380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기업별 사이버연수원 제공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24111" y="1268760"/>
            <a:ext cx="8280920" cy="8640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078882" y="874812"/>
            <a:ext cx="30299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 </a:t>
            </a:r>
            <a:r>
              <a:rPr lang="en-US" altLang="ko-KR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전용 학습 사이트 구축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8" name="평행 사변형 17"/>
          <p:cNvSpPr/>
          <p:nvPr/>
        </p:nvSpPr>
        <p:spPr>
          <a:xfrm>
            <a:off x="203320" y="1283618"/>
            <a:ext cx="8736785" cy="835247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기업별 구축되는 </a:t>
            </a:r>
            <a:r>
              <a:rPr lang="ko-KR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전용 사이버연수원이 제공되며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 </a:t>
            </a:r>
          </a:p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과정별 스마트한 학습을 할 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수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있도록 부가 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무료 서비스를 지원합니다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2" name="1/2 액자 21"/>
          <p:cNvSpPr/>
          <p:nvPr/>
        </p:nvSpPr>
        <p:spPr>
          <a:xfrm>
            <a:off x="395918" y="123485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1/2 액자 22"/>
          <p:cNvSpPr/>
          <p:nvPr/>
        </p:nvSpPr>
        <p:spPr>
          <a:xfrm flipH="1">
            <a:off x="8460432" y="1240185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1/2 액자 23"/>
          <p:cNvSpPr/>
          <p:nvPr/>
        </p:nvSpPr>
        <p:spPr>
          <a:xfrm rot="10800000">
            <a:off x="8450907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1/2 액자 24"/>
          <p:cNvSpPr/>
          <p:nvPr/>
        </p:nvSpPr>
        <p:spPr>
          <a:xfrm rot="10800000" flipH="1">
            <a:off x="399728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2E6B564-0008-491B-B5F7-2FD255269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594" y="2708920"/>
            <a:ext cx="3126526" cy="2016225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5E0F3F52-81AD-4CCE-9892-D877A0C6F137}"/>
              </a:ext>
            </a:extLst>
          </p:cNvPr>
          <p:cNvSpPr/>
          <p:nvPr/>
        </p:nvSpPr>
        <p:spPr>
          <a:xfrm>
            <a:off x="5652120" y="2708920"/>
            <a:ext cx="45719" cy="2016225"/>
          </a:xfrm>
          <a:prstGeom prst="roundRect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양쪽 모서리가 잘린 사각형 20"/>
          <p:cNvSpPr/>
          <p:nvPr/>
        </p:nvSpPr>
        <p:spPr>
          <a:xfrm>
            <a:off x="2584351" y="836712"/>
            <a:ext cx="4032448" cy="864096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"/>
          <p:cNvSpPr>
            <a:spLocks noChangeArrowheads="1"/>
          </p:cNvSpPr>
          <p:nvPr/>
        </p:nvSpPr>
        <p:spPr bwMode="auto">
          <a:xfrm>
            <a:off x="93787" y="153159"/>
            <a:ext cx="222689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학습 관리 서비스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24111" y="1268760"/>
            <a:ext cx="8280920" cy="8640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106136" y="874812"/>
            <a:ext cx="29754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다양한 학습 관리를 통한 효과 증대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8" name="평행 사변형 17"/>
          <p:cNvSpPr/>
          <p:nvPr/>
        </p:nvSpPr>
        <p:spPr>
          <a:xfrm>
            <a:off x="203320" y="1283618"/>
            <a:ext cx="8736785" cy="835247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학습자들의 수강 효과를 높이기 위한 다양한 지원도구를 활용할 수 있으며</a:t>
            </a:r>
            <a:endParaRPr lang="en-US" altLang="ko-KR" sz="16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교육 실무 담당자의 요청에 따라 언제든 확인 가능합니다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2" name="1/2 액자 21"/>
          <p:cNvSpPr/>
          <p:nvPr/>
        </p:nvSpPr>
        <p:spPr>
          <a:xfrm>
            <a:off x="395918" y="123485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1/2 액자 22"/>
          <p:cNvSpPr/>
          <p:nvPr/>
        </p:nvSpPr>
        <p:spPr>
          <a:xfrm flipH="1">
            <a:off x="8460432" y="1240185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1/2 액자 23"/>
          <p:cNvSpPr/>
          <p:nvPr/>
        </p:nvSpPr>
        <p:spPr>
          <a:xfrm rot="10800000">
            <a:off x="8450907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1/2 액자 24"/>
          <p:cNvSpPr/>
          <p:nvPr/>
        </p:nvSpPr>
        <p:spPr>
          <a:xfrm rot="10800000" flipH="1">
            <a:off x="399728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 descr="강의평가 관리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564904"/>
            <a:ext cx="2376264" cy="172819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2" name="그림 11" descr="성적분포 관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564904"/>
            <a:ext cx="2160240" cy="172819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4" name="그림 13" descr="수업미진도자 확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1" y="2564904"/>
            <a:ext cx="2736303" cy="172819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5" name="그림 14" descr="시험 미응시자 확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691978"/>
            <a:ext cx="4752528" cy="129365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6" name="그림 15" descr="팝업관리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4687494"/>
            <a:ext cx="2736304" cy="130559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0" name="직사각형 29"/>
          <p:cNvSpPr/>
          <p:nvPr/>
        </p:nvSpPr>
        <p:spPr>
          <a:xfrm>
            <a:off x="827584" y="4264901"/>
            <a:ext cx="2376264" cy="216024"/>
          </a:xfrm>
          <a:prstGeom prst="rect">
            <a:avLst/>
          </a:prstGeom>
          <a:solidFill>
            <a:srgbClr val="485D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평행 사변형 18"/>
          <p:cNvSpPr/>
          <p:nvPr/>
        </p:nvSpPr>
        <p:spPr>
          <a:xfrm>
            <a:off x="1331640" y="4187872"/>
            <a:ext cx="1429012" cy="374392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설문조사 기능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347864" y="4264901"/>
            <a:ext cx="2160240" cy="216024"/>
          </a:xfrm>
          <a:prstGeom prst="rect">
            <a:avLst/>
          </a:prstGeom>
          <a:solidFill>
            <a:srgbClr val="485D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평행 사변형 31"/>
          <p:cNvSpPr/>
          <p:nvPr/>
        </p:nvSpPr>
        <p:spPr>
          <a:xfrm>
            <a:off x="3701025" y="4187872"/>
            <a:ext cx="1465072" cy="371564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성적 통계 기능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652120" y="4264901"/>
            <a:ext cx="2736304" cy="216024"/>
          </a:xfrm>
          <a:prstGeom prst="rect">
            <a:avLst/>
          </a:prstGeom>
          <a:solidFill>
            <a:srgbClr val="485D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평행 사변형 33"/>
          <p:cNvSpPr/>
          <p:nvPr/>
        </p:nvSpPr>
        <p:spPr>
          <a:xfrm>
            <a:off x="6293313" y="4187872"/>
            <a:ext cx="1465072" cy="371564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수료 조회 기능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827584" y="5993093"/>
            <a:ext cx="4752528" cy="216024"/>
          </a:xfrm>
          <a:prstGeom prst="rect">
            <a:avLst/>
          </a:prstGeom>
          <a:solidFill>
            <a:srgbClr val="485D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평행 사변형 35"/>
          <p:cNvSpPr/>
          <p:nvPr/>
        </p:nvSpPr>
        <p:spPr>
          <a:xfrm>
            <a:off x="2231777" y="5916064"/>
            <a:ext cx="2048608" cy="365909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시험 미응시 조회 기능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652120" y="5993093"/>
            <a:ext cx="2736304" cy="216024"/>
          </a:xfrm>
          <a:prstGeom prst="rect">
            <a:avLst/>
          </a:prstGeom>
          <a:solidFill>
            <a:srgbClr val="485D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평행 사변형 37"/>
          <p:cNvSpPr/>
          <p:nvPr/>
        </p:nvSpPr>
        <p:spPr>
          <a:xfrm>
            <a:off x="6267960" y="5916064"/>
            <a:ext cx="1465072" cy="371564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팝업 공지 기능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 descr="상담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651" y="2801983"/>
            <a:ext cx="9042861" cy="3300644"/>
          </a:xfrm>
          <a:prstGeom prst="rect">
            <a:avLst/>
          </a:prstGeom>
        </p:spPr>
      </p:pic>
      <p:sp>
        <p:nvSpPr>
          <p:cNvPr id="21" name="양쪽 모서리가 잘린 사각형 20"/>
          <p:cNvSpPr/>
          <p:nvPr/>
        </p:nvSpPr>
        <p:spPr>
          <a:xfrm>
            <a:off x="2584351" y="836712"/>
            <a:ext cx="4032448" cy="864096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"/>
          <p:cNvSpPr>
            <a:spLocks noChangeArrowheads="1"/>
          </p:cNvSpPr>
          <p:nvPr/>
        </p:nvSpPr>
        <p:spPr bwMode="auto">
          <a:xfrm>
            <a:off x="93787" y="153159"/>
            <a:ext cx="251383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3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고객 만족 센터 운영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24111" y="1268760"/>
            <a:ext cx="8280920" cy="8640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396283" y="874812"/>
            <a:ext cx="23952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온라인</a:t>
            </a:r>
            <a:r>
              <a:rPr lang="en-US" altLang="ko-KR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전화상담 센터 운영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8" name="평행 사변형 17"/>
          <p:cNvSpPr/>
          <p:nvPr/>
        </p:nvSpPr>
        <p:spPr>
          <a:xfrm>
            <a:off x="203320" y="1283618"/>
            <a:ext cx="8736785" cy="835247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온라인 상담문의 게시판 운영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교수님께 질문하기 서비스 제공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전화상담 센터 운영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</a:p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원격지원 서비스 지원 등을 통해 쾌적한 학습 환경을 제공합니다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2" name="1/2 액자 21"/>
          <p:cNvSpPr/>
          <p:nvPr/>
        </p:nvSpPr>
        <p:spPr>
          <a:xfrm>
            <a:off x="395918" y="123485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1/2 액자 22"/>
          <p:cNvSpPr/>
          <p:nvPr/>
        </p:nvSpPr>
        <p:spPr>
          <a:xfrm flipH="1">
            <a:off x="8460432" y="1240185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1/2 액자 23"/>
          <p:cNvSpPr/>
          <p:nvPr/>
        </p:nvSpPr>
        <p:spPr>
          <a:xfrm rot="10800000">
            <a:off x="8450907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1/2 액자 24"/>
          <p:cNvSpPr/>
          <p:nvPr/>
        </p:nvSpPr>
        <p:spPr>
          <a:xfrm rot="10800000" flipH="1">
            <a:off x="399728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평행 사변형 40"/>
          <p:cNvSpPr/>
          <p:nvPr/>
        </p:nvSpPr>
        <p:spPr>
          <a:xfrm>
            <a:off x="4114113" y="2799590"/>
            <a:ext cx="3744416" cy="477810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①  온라인 고객센터 운영</a:t>
            </a:r>
            <a:endParaRPr lang="ko-KR" altLang="en-US" sz="16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7" name="평행 사변형 46"/>
          <p:cNvSpPr/>
          <p:nvPr/>
        </p:nvSpPr>
        <p:spPr>
          <a:xfrm>
            <a:off x="4458131" y="3419669"/>
            <a:ext cx="3744416" cy="477810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② 실시간 콜센터 운영</a:t>
            </a:r>
            <a:endParaRPr lang="ko-KR" altLang="en-US" sz="16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8" name="평행 사변형 47"/>
          <p:cNvSpPr/>
          <p:nvPr/>
        </p:nvSpPr>
        <p:spPr>
          <a:xfrm>
            <a:off x="4855495" y="4055770"/>
            <a:ext cx="3923116" cy="477810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③  </a:t>
            </a:r>
            <a:r>
              <a:rPr lang="en-US" altLang="ko-KR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일 이내 응대 서비스 원칙 수립</a:t>
            </a:r>
            <a:endParaRPr lang="ko-KR" altLang="en-US" sz="16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9" name="평행 사변형 48"/>
          <p:cNvSpPr/>
          <p:nvPr/>
        </p:nvSpPr>
        <p:spPr>
          <a:xfrm>
            <a:off x="4458131" y="4697151"/>
            <a:ext cx="3888432" cy="477810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④  </a:t>
            </a:r>
            <a:r>
              <a:rPr lang="en-US" altLang="ko-KR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365</a:t>
            </a: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일 연중무휴 고객센터 오픈</a:t>
            </a:r>
            <a:endParaRPr lang="ko-KR" altLang="en-US" sz="16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0" name="평행 사변형 49"/>
          <p:cNvSpPr/>
          <p:nvPr/>
        </p:nvSpPr>
        <p:spPr>
          <a:xfrm>
            <a:off x="3970097" y="5326561"/>
            <a:ext cx="4680520" cy="474059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⑤  오류 발생 시 원격지원 조치 서비스 진행</a:t>
            </a:r>
            <a:endParaRPr lang="ko-KR" altLang="en-US" sz="16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3" name="평행 사변형 52"/>
          <p:cNvSpPr/>
          <p:nvPr/>
        </p:nvSpPr>
        <p:spPr>
          <a:xfrm>
            <a:off x="165644" y="4515811"/>
            <a:ext cx="1512168" cy="1556123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en-US" altLang="ko-KR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24</a:t>
            </a: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시간</a:t>
            </a:r>
            <a:endParaRPr lang="en-US" altLang="ko-KR" sz="160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고객센터</a:t>
            </a:r>
            <a:endParaRPr lang="en-US" altLang="ko-KR" sz="160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오픈</a:t>
            </a:r>
            <a:endParaRPr lang="ko-KR" altLang="en-US" sz="16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양쪽 모서리가 잘린 사각형 20"/>
          <p:cNvSpPr/>
          <p:nvPr/>
        </p:nvSpPr>
        <p:spPr>
          <a:xfrm>
            <a:off x="2584351" y="836712"/>
            <a:ext cx="4032448" cy="864096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"/>
          <p:cNvSpPr>
            <a:spLocks noChangeArrowheads="1"/>
          </p:cNvSpPr>
          <p:nvPr/>
        </p:nvSpPr>
        <p:spPr bwMode="auto">
          <a:xfrm>
            <a:off x="93787" y="153159"/>
            <a:ext cx="297228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4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기업별 맞춤 독려 시스템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24111" y="1268760"/>
            <a:ext cx="8280920" cy="8640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125379" y="874812"/>
            <a:ext cx="29370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</a:t>
            </a: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의 체계적인 학습 독려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8" name="평행 사변형 17"/>
          <p:cNvSpPr/>
          <p:nvPr/>
        </p:nvSpPr>
        <p:spPr>
          <a:xfrm>
            <a:off x="203320" y="1283618"/>
            <a:ext cx="8736785" cy="835247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기업별 특성에 따라 맞춤화된 독려 서비스를 진행하며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</a:p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문자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이메일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유선전화 등을 통해 체계적인 학습 독려를 수행합니다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2" name="1/2 액자 21"/>
          <p:cNvSpPr/>
          <p:nvPr/>
        </p:nvSpPr>
        <p:spPr>
          <a:xfrm>
            <a:off x="395918" y="123485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1/2 액자 22"/>
          <p:cNvSpPr/>
          <p:nvPr/>
        </p:nvSpPr>
        <p:spPr>
          <a:xfrm flipH="1">
            <a:off x="8460432" y="1240185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1/2 액자 23"/>
          <p:cNvSpPr/>
          <p:nvPr/>
        </p:nvSpPr>
        <p:spPr>
          <a:xfrm rot="10800000">
            <a:off x="8450907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1/2 액자 24"/>
          <p:cNvSpPr/>
          <p:nvPr/>
        </p:nvSpPr>
        <p:spPr>
          <a:xfrm rot="10800000" flipH="1">
            <a:off x="399728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 descr="독려일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681544"/>
            <a:ext cx="5298425" cy="3734077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3438534" y="2325908"/>
            <a:ext cx="5256583" cy="243400"/>
          </a:xfrm>
          <a:prstGeom prst="rect">
            <a:avLst/>
          </a:prstGeom>
          <a:solidFill>
            <a:srgbClr val="485D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평행 사변형 28"/>
          <p:cNvSpPr/>
          <p:nvPr/>
        </p:nvSpPr>
        <p:spPr>
          <a:xfrm>
            <a:off x="5033193" y="2276872"/>
            <a:ext cx="2048608" cy="365909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기업별 독려 일정 샘플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5" name="그림 14" descr="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140968"/>
            <a:ext cx="2880320" cy="245399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양쪽 모서리가 잘린 사각형 20"/>
          <p:cNvSpPr/>
          <p:nvPr/>
        </p:nvSpPr>
        <p:spPr>
          <a:xfrm>
            <a:off x="2584351" y="836712"/>
            <a:ext cx="4032448" cy="864096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"/>
          <p:cNvSpPr>
            <a:spLocks noChangeArrowheads="1"/>
          </p:cNvSpPr>
          <p:nvPr/>
        </p:nvSpPr>
        <p:spPr bwMode="auto">
          <a:xfrm>
            <a:off x="93787" y="153159"/>
            <a:ext cx="274305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5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교육비 환급 제도 안내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24111" y="1268760"/>
            <a:ext cx="8280920" cy="8640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426746" y="874812"/>
            <a:ext cx="23342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정부지원 교육비 환급 제도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8" name="평행 사변형 17"/>
          <p:cNvSpPr/>
          <p:nvPr/>
        </p:nvSpPr>
        <p:spPr>
          <a:xfrm>
            <a:off x="-324544" y="1283618"/>
            <a:ext cx="9793088" cy="835247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원격 온라인 직무 교육을 정부와 해커스가 지원합니다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marL="342900" indent="-342900" algn="ctr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 규모 및 과정에 따라 환급 비용이 변경될 수 있으니 자세한 사항은 자유롭게 문의해주세요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2" name="1/2 액자 21"/>
          <p:cNvSpPr/>
          <p:nvPr/>
        </p:nvSpPr>
        <p:spPr>
          <a:xfrm>
            <a:off x="395918" y="123485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1/2 액자 22"/>
          <p:cNvSpPr/>
          <p:nvPr/>
        </p:nvSpPr>
        <p:spPr>
          <a:xfrm flipH="1">
            <a:off x="8460432" y="1240185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1/2 액자 23"/>
          <p:cNvSpPr/>
          <p:nvPr/>
        </p:nvSpPr>
        <p:spPr>
          <a:xfrm rot="10800000">
            <a:off x="8450907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1/2 액자 24"/>
          <p:cNvSpPr/>
          <p:nvPr/>
        </p:nvSpPr>
        <p:spPr>
          <a:xfrm rot="10800000" flipH="1">
            <a:off x="399728" y="1878732"/>
            <a:ext cx="288032" cy="288032"/>
          </a:xfrm>
          <a:prstGeom prst="halfFram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 descr="교육비 지원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586" y="2633392"/>
            <a:ext cx="4711080" cy="2235767"/>
          </a:xfrm>
          <a:prstGeom prst="rect">
            <a:avLst/>
          </a:prstGeom>
          <a:ln w="12700">
            <a:solidFill>
              <a:srgbClr val="597399"/>
            </a:solidFill>
          </a:ln>
        </p:spPr>
      </p:pic>
      <p:graphicFrame>
        <p:nvGraphicFramePr>
          <p:cNvPr id="32" name="표 31"/>
          <p:cNvGraphicFramePr>
            <a:graphicFrameLocks noGrp="1"/>
          </p:cNvGraphicFramePr>
          <p:nvPr/>
        </p:nvGraphicFramePr>
        <p:xfrm>
          <a:off x="5239530" y="2636911"/>
          <a:ext cx="3456385" cy="2232248"/>
        </p:xfrm>
        <a:graphic>
          <a:graphicData uri="http://schemas.openxmlformats.org/drawingml/2006/table">
            <a:tbl>
              <a:tblPr>
                <a:effectLst/>
                <a:tableStyleId>{3C2FFA5D-87B4-456A-9821-1D502468CF0F}</a:tableStyleId>
              </a:tblPr>
              <a:tblGrid>
                <a:gridCol w="340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062"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en-US" altLang="en-US" sz="1300" kern="1200" spc="-100" dirty="0">
                        <a:solidFill>
                          <a:schemeClr val="bg1"/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ko-KR" altLang="en-US" sz="1300" kern="1200" spc="-100" dirty="0">
                        <a:solidFill>
                          <a:schemeClr val="bg1"/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ko-KR" altLang="en-US" sz="1300" kern="1200" spc="-100" dirty="0">
                        <a:solidFill>
                          <a:schemeClr val="bg1"/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en-US" altLang="ko-KR" sz="1300" kern="1200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ko-KR" altLang="en-US" sz="1300" kern="1200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en-US" altLang="ko-KR" sz="1300" kern="1200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en-US" altLang="ko-KR" sz="1300" kern="1200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ko-KR" altLang="en-US" sz="1300" kern="1200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en-US" altLang="ko-KR" sz="1300" kern="1200" spc="-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en-US" altLang="ko-KR" sz="1300" kern="1200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ko-KR" altLang="en-US" sz="1300" kern="1200" spc="-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ctr" latinLnBrk="1" hangingPunct="1">
                        <a:lnSpc>
                          <a:spcPct val="120000"/>
                        </a:lnSpc>
                        <a:defRPr/>
                      </a:pPr>
                      <a:endParaRPr lang="en-US" altLang="ko-KR" sz="1300" kern="1200" spc="-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52252" y="5205681"/>
            <a:ext cx="5328592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20000"/>
              </a:lnSpc>
              <a:defRPr/>
            </a:pPr>
            <a:r>
              <a:rPr lang="ko-KR" altLang="en-US" sz="1600">
                <a:solidFill>
                  <a:srgbClr val="2A8BBC"/>
                </a:solidFill>
                <a:latin typeface="나눔바른고딕" pitchFamily="50" charset="-127"/>
                <a:ea typeface="나눔바른고딕" pitchFamily="50" charset="-127"/>
              </a:rPr>
              <a:t>우리 </a:t>
            </a:r>
            <a:r>
              <a:rPr lang="ko-KR" altLang="en-US" sz="1600" dirty="0">
                <a:solidFill>
                  <a:srgbClr val="2A8BBC"/>
                </a:solidFill>
                <a:latin typeface="나눔바른고딕" pitchFamily="50" charset="-127"/>
                <a:ea typeface="나눔바른고딕" pitchFamily="50" charset="-127"/>
              </a:rPr>
              <a:t>회사의 규모는 어디에 속할까</a:t>
            </a:r>
            <a:r>
              <a:rPr lang="en-US" altLang="ko-KR" sz="1600" dirty="0">
                <a:solidFill>
                  <a:srgbClr val="2A8BBC"/>
                </a:solidFill>
                <a:latin typeface="나눔바른고딕" pitchFamily="50" charset="-127"/>
                <a:ea typeface="나눔바른고딕" pitchFamily="50" charset="-127"/>
              </a:rPr>
              <a:t>?</a:t>
            </a:r>
            <a:endParaRPr lang="ko-KR" altLang="en-US" sz="1600" dirty="0">
              <a:solidFill>
                <a:srgbClr val="2A8BBC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9552" y="5565721"/>
            <a:ext cx="7992888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방법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1300" spc="-100" dirty="0">
                <a:solidFill>
                  <a:srgbClr val="CD4747"/>
                </a:solidFill>
                <a:latin typeface="나눔바른고딕" pitchFamily="50" charset="-127"/>
                <a:ea typeface="나눔바른고딕" pitchFamily="50" charset="-127"/>
              </a:rPr>
              <a:t>A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: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자체적으로 자사의 </a:t>
            </a:r>
            <a:r>
              <a:rPr lang="ko-KR" altLang="en-US" sz="13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상시근로자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규모를 확인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  <a:p>
            <a:pPr marL="342900" indent="-342900" fontAlgn="ctr">
              <a:lnSpc>
                <a:spcPct val="15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방법 </a:t>
            </a:r>
            <a:r>
              <a:rPr lang="en-US" altLang="ko-KR" sz="1300" spc="-100" dirty="0">
                <a:solidFill>
                  <a:srgbClr val="CD4747"/>
                </a:solidFill>
                <a:latin typeface="나눔바른고딕" pitchFamily="50" charset="-127"/>
                <a:ea typeface="나눔바른고딕" pitchFamily="50" charset="-127"/>
              </a:rPr>
              <a:t>B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: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중소기업현황정보시스템 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en-US" altLang="ko-KR" sz="1300" dirty="0">
                <a:solidFill>
                  <a:srgbClr val="2A8BBC"/>
                </a:solidFill>
                <a:latin typeface="나눔바른고딕" pitchFamily="50" charset="-127"/>
                <a:ea typeface="나눔바른고딕" pitchFamily="50" charset="-127"/>
                <a:hlinkClick r:id="rId4"/>
              </a:rPr>
              <a:t>http://sminfo.mss.go.kr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  <a:hlinkClick r:id="rId4"/>
              </a:rPr>
              <a:t>/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) 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“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중소기업확인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”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메뉴에서 조회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</a:p>
          <a:p>
            <a:pPr marL="342900" indent="-342900" fontAlgn="ctr">
              <a:lnSpc>
                <a:spcPct val="15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방법 </a:t>
            </a:r>
            <a:r>
              <a:rPr lang="en-US" altLang="ko-KR" sz="1300" spc="-100" dirty="0">
                <a:solidFill>
                  <a:srgbClr val="CD4747"/>
                </a:solidFill>
                <a:latin typeface="나눔바른고딕" pitchFamily="50" charset="-127"/>
                <a:ea typeface="나눔바른고딕" pitchFamily="50" charset="-127"/>
              </a:rPr>
              <a:t>C 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: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근로복지공단에 유선 문의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 (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1588-0075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7" name="포인트가 5개인 별 36"/>
          <p:cNvSpPr/>
          <p:nvPr/>
        </p:nvSpPr>
        <p:spPr>
          <a:xfrm>
            <a:off x="426244" y="5315903"/>
            <a:ext cx="164296" cy="148501"/>
          </a:xfrm>
          <a:prstGeom prst="star5">
            <a:avLst>
              <a:gd name="adj" fmla="val 23086"/>
              <a:gd name="hf" fmla="val 105146"/>
              <a:gd name="vf" fmla="val 110557"/>
            </a:avLst>
          </a:prstGeom>
          <a:solidFill>
            <a:srgbClr val="60B1DA"/>
          </a:solidFill>
          <a:ln w="19050" cap="rnd">
            <a:solidFill>
              <a:srgbClr val="347AB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CD4747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14586" y="2396349"/>
            <a:ext cx="4709864" cy="219852"/>
          </a:xfrm>
          <a:prstGeom prst="rect">
            <a:avLst/>
          </a:prstGeom>
          <a:solidFill>
            <a:srgbClr val="485D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평행 사변형 29"/>
          <p:cNvSpPr/>
          <p:nvPr/>
        </p:nvSpPr>
        <p:spPr>
          <a:xfrm>
            <a:off x="1181988" y="2348880"/>
            <a:ext cx="3164463" cy="360253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고용보험환급을 통한 무료 교육 개요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72200" y="2697565"/>
            <a:ext cx="100811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ko-KR" altLang="en-US" sz="1300" spc="-100">
                <a:solidFill>
                  <a:srgbClr val="365572"/>
                </a:solidFill>
                <a:latin typeface="나눔바른고딕" pitchFamily="50" charset="-127"/>
                <a:ea typeface="나눔바른고딕" pitchFamily="50" charset="-127"/>
              </a:rPr>
              <a:t>기업규모</a:t>
            </a:r>
            <a:endParaRPr lang="ko-KR" altLang="en-US" sz="1300" spc="-100" dirty="0">
              <a:solidFill>
                <a:srgbClr val="365572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20072" y="2697565"/>
            <a:ext cx="100811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en-US" altLang="ko-KR" sz="1300" spc="-100">
                <a:solidFill>
                  <a:srgbClr val="365572"/>
                </a:solidFill>
                <a:latin typeface="나눔바른고딕" pitchFamily="50" charset="-127"/>
                <a:ea typeface="나눔바른고딕" pitchFamily="50" charset="-127"/>
              </a:rPr>
              <a:t>NO</a:t>
            </a:r>
            <a:endParaRPr lang="ko-KR" altLang="en-US" sz="1300" spc="-100" dirty="0">
              <a:solidFill>
                <a:srgbClr val="365572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25825" y="2697565"/>
            <a:ext cx="100811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ko-KR" altLang="en-US" sz="1300" spc="-100">
                <a:solidFill>
                  <a:srgbClr val="365572"/>
                </a:solidFill>
                <a:latin typeface="나눔바른고딕" pitchFamily="50" charset="-127"/>
                <a:ea typeface="나눔바른고딕" pitchFamily="50" charset="-127"/>
              </a:rPr>
              <a:t>환급액 비율</a:t>
            </a:r>
            <a:endParaRPr lang="ko-KR" altLang="en-US" sz="1300" spc="-100" dirty="0">
              <a:solidFill>
                <a:srgbClr val="365572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20590" y="3252609"/>
            <a:ext cx="1656184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ko-KR" altLang="en-US" sz="1300" spc="-1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우선지원대상기업</a:t>
            </a:r>
            <a:endParaRPr lang="ko-KR" altLang="en-US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92080" y="3252609"/>
            <a:ext cx="100811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en-US" altLang="ko-KR" sz="1300" spc="-1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endParaRPr lang="ko-KR" altLang="en-US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25825" y="3252609"/>
            <a:ext cx="100811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en-US" altLang="ko-KR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90%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20590" y="3807653"/>
            <a:ext cx="2232248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상시근로자수 </a:t>
            </a: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1,000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  미만 기업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92080" y="3807653"/>
            <a:ext cx="100811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en-US" altLang="ko-KR" sz="1300" spc="-1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endParaRPr lang="ko-KR" altLang="en-US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25825" y="3807653"/>
            <a:ext cx="100811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80%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20590" y="4364259"/>
            <a:ext cx="2016224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en-US" altLang="ko-KR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1,2 </a:t>
            </a:r>
            <a:r>
              <a:rPr lang="ko-KR" altLang="en-US" sz="13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에 해당하지 않는 기업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92080" y="4364259"/>
            <a:ext cx="100811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en-US" altLang="ko-KR" sz="1300" spc="-1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3</a:t>
            </a:r>
            <a:endParaRPr lang="ko-KR" altLang="en-US" sz="1300" spc="-1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5825" y="4364259"/>
            <a:ext cx="100811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defRPr/>
            </a:pP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40%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5243513" y="2399868"/>
            <a:ext cx="3449637" cy="227718"/>
          </a:xfrm>
          <a:prstGeom prst="rect">
            <a:avLst/>
          </a:prstGeom>
          <a:solidFill>
            <a:srgbClr val="485D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평행 사변형 53"/>
          <p:cNvSpPr/>
          <p:nvPr/>
        </p:nvSpPr>
        <p:spPr>
          <a:xfrm>
            <a:off x="5356353" y="2352399"/>
            <a:ext cx="3229764" cy="357426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3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기업 규모에 따른 환급 비용 지원 기준</a:t>
            </a:r>
            <a:endParaRPr lang="ko-KR" altLang="en-US" sz="13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h5h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602372"/>
          </a:xfrm>
          <a:prstGeom prst="rect">
            <a:avLst/>
          </a:prstGeom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537106" y="1383159"/>
            <a:ext cx="1394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 인강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r">
              <a:defRPr/>
            </a:pP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E-learning Portal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15690" y="1772816"/>
            <a:ext cx="1220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해커스톡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r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왕초보 영어 탈출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475656" y="2420888"/>
            <a:ext cx="15648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 금융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r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금융</a:t>
            </a: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·</a:t>
            </a: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자격증 시험 전문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11560" y="3068960"/>
            <a:ext cx="2254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 공인중개사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r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공인중개사</a:t>
            </a: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·</a:t>
            </a: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주택관리사 시험 전문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1187" y="3903439"/>
            <a:ext cx="20826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 경찰공무원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r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경찰공무원 시험 전문 교육기관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49219" y="4581128"/>
            <a:ext cx="20826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 공무원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r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경찰공무원 시험 전문 교육기관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074123" y="5199583"/>
            <a:ext cx="1633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 편입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r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편입시험 전문 교육기관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218364" y="5631631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r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해커스잡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r">
              <a:defRPr/>
            </a:pP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ONE-STOP </a:t>
            </a: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취업포털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076056" y="5487615"/>
            <a:ext cx="16690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 임용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임용고시 합격의 모든 것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6012160" y="4941168"/>
            <a:ext cx="23903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온라인 커뮤니티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고우해커스</a:t>
            </a: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해커스영어</a:t>
            </a: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점프해커스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6372200" y="4263479"/>
            <a:ext cx="2392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온라인 커뮤니티원격평생 교육원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학점은행제</a:t>
            </a: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평생교육 전문 교육기관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527906" y="3501008"/>
            <a:ext cx="1356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해커스유학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성공유학</a:t>
            </a: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·</a:t>
            </a: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연수전문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372200" y="2751311"/>
            <a:ext cx="1220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 중국어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>
              <a:defRPr/>
            </a:pPr>
            <a:r>
              <a:rPr kumimoji="0" lang="ko-KR" altLang="en-US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중국어 전문 포털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5976219" y="2103239"/>
            <a:ext cx="20521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해커스어학원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>
              <a:defRPr/>
            </a:pP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Test preparation Academy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5245427" y="1527175"/>
            <a:ext cx="1774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0" lang="ko-KR" altLang="en-US" sz="1200" b="1">
                <a:effectLst/>
                <a:latin typeface="나눔바른고딕" pitchFamily="50" charset="-127"/>
                <a:ea typeface="나눔바른고딕" pitchFamily="50" charset="-127"/>
              </a:rPr>
              <a:t>해커스 어학연구소</a:t>
            </a:r>
            <a:endParaRPr kumimoji="0" lang="en-US" altLang="ko-KR" sz="1200" b="1"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>
              <a:defRPr/>
            </a:pPr>
            <a:r>
              <a:rPr kumimoji="0" lang="en-US" altLang="ko-KR" sz="1200" b="1">
                <a:solidFill>
                  <a:srgbClr val="2A8BBC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Research &amp; Publishing</a:t>
            </a:r>
            <a:endParaRPr kumimoji="0" lang="ko-KR" altLang="en-US" sz="1200" b="1" dirty="0">
              <a:solidFill>
                <a:srgbClr val="2A8BBC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2" name="직사각형 7"/>
          <p:cNvSpPr>
            <a:spLocks noChangeArrowheads="1"/>
          </p:cNvSpPr>
          <p:nvPr/>
        </p:nvSpPr>
        <p:spPr bwMode="auto">
          <a:xfrm>
            <a:off x="93787" y="153159"/>
            <a:ext cx="343074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6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 교육그룹 사업군 소개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 descr="1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480720"/>
          </a:xfrm>
          <a:prstGeom prst="rect">
            <a:avLst/>
          </a:prstGeom>
        </p:spPr>
      </p:pic>
      <p:sp>
        <p:nvSpPr>
          <p:cNvPr id="6" name="직사각형 9"/>
          <p:cNvSpPr>
            <a:spLocks noChangeArrowheads="1"/>
          </p:cNvSpPr>
          <p:nvPr/>
        </p:nvSpPr>
        <p:spPr bwMode="auto">
          <a:xfrm>
            <a:off x="251520" y="2892159"/>
            <a:ext cx="4752528" cy="291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 dirty="0">
                <a:solidFill>
                  <a:srgbClr val="0083F0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직무교육 도입 문의</a:t>
            </a:r>
            <a:endParaRPr kumimoji="0" lang="en-US" altLang="ko-KR" sz="1600" b="1" dirty="0">
              <a:solidFill>
                <a:srgbClr val="0083F0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dirty="0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세부과정 및 진행 방식에 대해 궁금하신 사항이 있으시다면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아래의</a:t>
            </a:r>
            <a:r>
              <a:rPr kumimoji="0" lang="ko-KR" altLang="en-US" sz="1500" dirty="0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 연락처로 문의 주시기 바랍니다</a:t>
            </a:r>
            <a:r>
              <a:rPr kumimoji="0" lang="en-US" altLang="ko-KR" sz="1500" dirty="0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임직원 분</a:t>
            </a:r>
            <a:r>
              <a:rPr kumimoji="0" lang="ko-KR" altLang="en-US" sz="1500" dirty="0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들의 직무 능력 향상에 </a:t>
            </a:r>
            <a:r>
              <a:rPr lang="ko-KR" altLang="en-US" sz="15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힘쓰겠습니다</a:t>
            </a:r>
            <a:r>
              <a:rPr lang="en-US" altLang="ko-KR" sz="15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kumimoji="0" lang="en-US" altLang="ko-KR" sz="1500" dirty="0">
              <a:solidFill>
                <a:schemeClr val="bg1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dirty="0">
              <a:solidFill>
                <a:schemeClr val="bg1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 dirty="0">
                <a:solidFill>
                  <a:srgbClr val="0083F0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문의</a:t>
            </a:r>
            <a:r>
              <a:rPr kumimoji="0" lang="ko-KR" altLang="en-US" dirty="0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kumimoji="0" lang="en-US" altLang="ko-KR" sz="1600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: </a:t>
            </a:r>
            <a:r>
              <a:rPr kumimoji="0" lang="ko-KR" altLang="en-US" sz="1500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15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15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고객센터</a:t>
            </a:r>
            <a:endParaRPr kumimoji="0" lang="en-US" altLang="ko-KR" sz="1500" dirty="0">
              <a:solidFill>
                <a:schemeClr val="bg1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>
                <a:solidFill>
                  <a:schemeClr val="bg1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02-566-3636 / </a:t>
            </a:r>
            <a:r>
              <a:rPr lang="en-US" altLang="ko-KR" sz="1500" u="sng">
                <a:solidFill>
                  <a:srgbClr val="FFC000"/>
                </a:solidFill>
                <a:latin typeface="나눔바른고딕" pitchFamily="50" charset="-127"/>
                <a:ea typeface="나눔바른고딕" pitchFamily="50" charset="-127"/>
              </a:rPr>
              <a:t>HRD</a:t>
            </a:r>
            <a:r>
              <a:rPr kumimoji="0" lang="en-US" altLang="ko-KR" sz="1500" u="sng">
                <a:solidFill>
                  <a:srgbClr val="FFC000"/>
                </a:solidFill>
                <a:effectLst/>
                <a:latin typeface="나눔바른고딕" pitchFamily="50" charset="-127"/>
                <a:ea typeface="나눔바른고딕" pitchFamily="50" charset="-127"/>
              </a:rPr>
              <a:t>@hackers.com</a:t>
            </a:r>
            <a:endParaRPr kumimoji="0" lang="en-US" altLang="ko-KR" sz="1500" u="sng" dirty="0">
              <a:solidFill>
                <a:srgbClr val="FFC000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dirty="0">
              <a:solidFill>
                <a:schemeClr val="bg1"/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7" name="그림 26" descr="해커스 HRD 신로고2 사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  <p:sp>
        <p:nvSpPr>
          <p:cNvPr id="28" name="직사각형 27">
            <a:hlinkClick r:id="rId4"/>
          </p:cNvPr>
          <p:cNvSpPr/>
          <p:nvPr/>
        </p:nvSpPr>
        <p:spPr>
          <a:xfrm>
            <a:off x="1691680" y="5013176"/>
            <a:ext cx="1656184" cy="2880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 descr="표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145" y="938596"/>
            <a:ext cx="8759854" cy="5401910"/>
          </a:xfrm>
          <a:prstGeom prst="rect">
            <a:avLst/>
          </a:prstGeom>
        </p:spPr>
      </p:pic>
      <p:sp>
        <p:nvSpPr>
          <p:cNvPr id="21" name="직사각형 7"/>
          <p:cNvSpPr>
            <a:spLocks noChangeArrowheads="1"/>
          </p:cNvSpPr>
          <p:nvPr/>
        </p:nvSpPr>
        <p:spPr bwMode="auto">
          <a:xfrm>
            <a:off x="93787" y="153159"/>
            <a:ext cx="239841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직무교육의 필요성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4" name="직사각형 7"/>
          <p:cNvSpPr>
            <a:spLocks noChangeArrowheads="1"/>
          </p:cNvSpPr>
          <p:nvPr/>
        </p:nvSpPr>
        <p:spPr bwMode="auto">
          <a:xfrm>
            <a:off x="962281" y="1722294"/>
            <a:ext cx="34339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기업 생존 및 더 커다란 가치와 비전 달성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9" name="직사각형 7"/>
          <p:cNvSpPr>
            <a:spLocks noChangeArrowheads="1"/>
          </p:cNvSpPr>
          <p:nvPr/>
        </p:nvSpPr>
        <p:spPr bwMode="auto">
          <a:xfrm>
            <a:off x="1125141" y="2572506"/>
            <a:ext cx="55015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이윤</a:t>
            </a:r>
            <a:endParaRPr lang="en-US" altLang="ko-KR" sz="1600" b="1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창출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0" name="직사각형 7"/>
          <p:cNvSpPr>
            <a:spLocks noChangeArrowheads="1"/>
          </p:cNvSpPr>
          <p:nvPr/>
        </p:nvSpPr>
        <p:spPr bwMode="auto">
          <a:xfrm>
            <a:off x="1998444" y="2572506"/>
            <a:ext cx="55015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목표</a:t>
            </a:r>
            <a:endParaRPr lang="en-US" altLang="ko-KR" sz="1600" b="1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실현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1" name="직사각형 7"/>
          <p:cNvSpPr>
            <a:spLocks noChangeArrowheads="1"/>
          </p:cNvSpPr>
          <p:nvPr/>
        </p:nvSpPr>
        <p:spPr bwMode="auto">
          <a:xfrm>
            <a:off x="2866732" y="2572506"/>
            <a:ext cx="55015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비전</a:t>
            </a:r>
            <a:endParaRPr lang="en-US" altLang="ko-KR" sz="1600" b="1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달성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2" name="직사각형 7"/>
          <p:cNvSpPr>
            <a:spLocks noChangeArrowheads="1"/>
          </p:cNvSpPr>
          <p:nvPr/>
        </p:nvSpPr>
        <p:spPr bwMode="auto">
          <a:xfrm>
            <a:off x="3721303" y="2572506"/>
            <a:ext cx="55015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사회</a:t>
            </a:r>
            <a:endParaRPr lang="en-US" altLang="ko-KR" sz="1600" b="1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공헌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3" name="직사각형 7"/>
          <p:cNvSpPr>
            <a:spLocks noChangeArrowheads="1"/>
          </p:cNvSpPr>
          <p:nvPr/>
        </p:nvSpPr>
        <p:spPr bwMode="auto">
          <a:xfrm>
            <a:off x="516310" y="4523071"/>
            <a:ext cx="732893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인프라</a:t>
            </a:r>
            <a:endParaRPr lang="en-US" altLang="ko-KR" sz="1600" b="1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구축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4" name="직사각형 7"/>
          <p:cNvSpPr>
            <a:spLocks noChangeArrowheads="1"/>
          </p:cNvSpPr>
          <p:nvPr/>
        </p:nvSpPr>
        <p:spPr bwMode="auto">
          <a:xfrm>
            <a:off x="1431372" y="4523071"/>
            <a:ext cx="732893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적절한</a:t>
            </a:r>
            <a:endParaRPr lang="en-US" altLang="ko-KR" sz="1600" b="1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투자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5" name="직사각형 7"/>
          <p:cNvSpPr>
            <a:spLocks noChangeArrowheads="1"/>
          </p:cNvSpPr>
          <p:nvPr/>
        </p:nvSpPr>
        <p:spPr bwMode="auto">
          <a:xfrm>
            <a:off x="2425159" y="4384388"/>
            <a:ext cx="550151" cy="7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시장</a:t>
            </a:r>
            <a:endParaRPr lang="en-US" altLang="ko-KR" sz="1600" b="1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변화</a:t>
            </a:r>
            <a:endParaRPr lang="en-US" altLang="ko-KR" sz="1600" b="1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대응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6" name="직사각형 7"/>
          <p:cNvSpPr>
            <a:spLocks noChangeArrowheads="1"/>
          </p:cNvSpPr>
          <p:nvPr/>
        </p:nvSpPr>
        <p:spPr bwMode="auto">
          <a:xfrm>
            <a:off x="3289407" y="4608712"/>
            <a:ext cx="639919" cy="32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en-US" altLang="ko-KR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R&amp;D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7" name="직사각형 7"/>
          <p:cNvSpPr>
            <a:spLocks noChangeArrowheads="1"/>
          </p:cNvSpPr>
          <p:nvPr/>
        </p:nvSpPr>
        <p:spPr bwMode="auto">
          <a:xfrm>
            <a:off x="4167676" y="4619462"/>
            <a:ext cx="732893" cy="32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마케팅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8" name="직사각형 7"/>
          <p:cNvSpPr>
            <a:spLocks noChangeArrowheads="1"/>
          </p:cNvSpPr>
          <p:nvPr/>
        </p:nvSpPr>
        <p:spPr bwMode="auto">
          <a:xfrm>
            <a:off x="1208270" y="5568242"/>
            <a:ext cx="2884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기업의 상황별 </a:t>
            </a:r>
            <a:r>
              <a:rPr lang="en-US" altLang="ko-KR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 </a:t>
            </a: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산업별 필요 조건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9" name="직사각형 7"/>
          <p:cNvSpPr>
            <a:spLocks noChangeArrowheads="1"/>
          </p:cNvSpPr>
          <p:nvPr/>
        </p:nvSpPr>
        <p:spPr bwMode="auto">
          <a:xfrm>
            <a:off x="1372030" y="3646890"/>
            <a:ext cx="2610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기업의 성과 창출 및 증대 도모</a:t>
            </a:r>
            <a:endParaRPr lang="en-US" altLang="ko-KR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0" name="직사각형 7"/>
          <p:cNvSpPr>
            <a:spLocks noChangeArrowheads="1"/>
          </p:cNvSpPr>
          <p:nvPr/>
        </p:nvSpPr>
        <p:spPr bwMode="auto">
          <a:xfrm>
            <a:off x="6378341" y="2547663"/>
            <a:ext cx="21515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목표 달성에 필요한 모든</a:t>
            </a:r>
            <a:endParaRPr lang="en-US" altLang="ko-KR" sz="160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요소에는 임직원들의</a:t>
            </a:r>
            <a:endParaRPr lang="en-US" altLang="ko-KR" sz="160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>
              <a:defRPr/>
            </a:pPr>
            <a:r>
              <a:rPr lang="ko-KR" altLang="en-US" sz="1600" b="1">
                <a:solidFill>
                  <a:srgbClr val="FFFF00"/>
                </a:solidFill>
                <a:latin typeface="나눔바른고딕" pitchFamily="50" charset="-127"/>
                <a:ea typeface="나눔바른고딕" pitchFamily="50" charset="-127"/>
              </a:rPr>
              <a:t>업무 역량이 핵심</a:t>
            </a:r>
            <a:r>
              <a:rPr lang="en-US" altLang="ko-KR" sz="1600" b="1">
                <a:solidFill>
                  <a:srgbClr val="FFFF00"/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endParaRPr lang="en-US" altLang="ko-KR" sz="1600" b="1" dirty="0">
              <a:solidFill>
                <a:srgbClr val="FFFF0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1" name="직사각형 7"/>
          <p:cNvSpPr>
            <a:spLocks noChangeArrowheads="1"/>
          </p:cNvSpPr>
          <p:nvPr/>
        </p:nvSpPr>
        <p:spPr bwMode="auto">
          <a:xfrm>
            <a:off x="6537840" y="3594502"/>
            <a:ext cx="18325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각 직원 별 </a:t>
            </a:r>
            <a:r>
              <a:rPr lang="ko-KR" altLang="en-US" sz="1600" b="1">
                <a:solidFill>
                  <a:srgbClr val="FFFF00"/>
                </a:solidFill>
                <a:latin typeface="나눔바른고딕" pitchFamily="50" charset="-127"/>
                <a:ea typeface="나눔바른고딕" pitchFamily="50" charset="-127"/>
              </a:rPr>
              <a:t>개인 역량</a:t>
            </a:r>
            <a:endParaRPr lang="en-US" altLang="ko-KR" sz="1600" b="1" dirty="0">
              <a:solidFill>
                <a:srgbClr val="FFFF0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2" name="직사각형 7"/>
          <p:cNvSpPr>
            <a:spLocks noChangeArrowheads="1"/>
          </p:cNvSpPr>
          <p:nvPr/>
        </p:nvSpPr>
        <p:spPr bwMode="auto">
          <a:xfrm>
            <a:off x="6652455" y="4170566"/>
            <a:ext cx="16033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직급 별 </a:t>
            </a:r>
            <a:r>
              <a:rPr lang="ko-KR" altLang="en-US" sz="1600" b="1">
                <a:solidFill>
                  <a:srgbClr val="FFFF00"/>
                </a:solidFill>
                <a:latin typeface="나눔바른고딕" pitchFamily="50" charset="-127"/>
                <a:ea typeface="나눔바른고딕" pitchFamily="50" charset="-127"/>
              </a:rPr>
              <a:t>필요 역량</a:t>
            </a:r>
            <a:endParaRPr lang="en-US" altLang="ko-KR" sz="1600" b="1" dirty="0">
              <a:solidFill>
                <a:srgbClr val="FFFF0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3" name="직사각형 7"/>
          <p:cNvSpPr>
            <a:spLocks noChangeArrowheads="1"/>
          </p:cNvSpPr>
          <p:nvPr/>
        </p:nvSpPr>
        <p:spPr bwMode="auto">
          <a:xfrm>
            <a:off x="6446468" y="4746630"/>
            <a:ext cx="2015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업무 별 팀의 </a:t>
            </a:r>
            <a:r>
              <a:rPr lang="ko-KR" altLang="en-US" sz="1600" b="1">
                <a:solidFill>
                  <a:srgbClr val="FFFF00"/>
                </a:solidFill>
                <a:latin typeface="나눔바른고딕" pitchFamily="50" charset="-127"/>
                <a:ea typeface="나눔바른고딕" pitchFamily="50" charset="-127"/>
              </a:rPr>
              <a:t>조직 역량</a:t>
            </a:r>
            <a:endParaRPr lang="en-US" altLang="ko-KR" sz="1600" b="1" dirty="0">
              <a:solidFill>
                <a:srgbClr val="FFFF0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78" name="그룹 77"/>
          <p:cNvGrpSpPr/>
          <p:nvPr/>
        </p:nvGrpSpPr>
        <p:grpSpPr>
          <a:xfrm>
            <a:off x="2504976" y="5202777"/>
            <a:ext cx="362647" cy="362647"/>
            <a:chOff x="6989792" y="5724934"/>
            <a:chExt cx="362647" cy="362647"/>
          </a:xfrm>
        </p:grpSpPr>
        <p:sp>
          <p:nvSpPr>
            <p:cNvPr id="77" name="타원 76"/>
            <p:cNvSpPr/>
            <p:nvPr/>
          </p:nvSpPr>
          <p:spPr>
            <a:xfrm>
              <a:off x="6989792" y="5724934"/>
              <a:ext cx="362647" cy="36264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십자형 75"/>
            <p:cNvSpPr/>
            <p:nvPr/>
          </p:nvSpPr>
          <p:spPr>
            <a:xfrm>
              <a:off x="7063135" y="5797963"/>
              <a:ext cx="216024" cy="216024"/>
            </a:xfrm>
            <a:prstGeom prst="plus">
              <a:avLst>
                <a:gd name="adj" fmla="val 389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6" name="십자형 25"/>
          <p:cNvSpPr/>
          <p:nvPr/>
        </p:nvSpPr>
        <p:spPr>
          <a:xfrm>
            <a:off x="7334592" y="3933056"/>
            <a:ext cx="216024" cy="216024"/>
          </a:xfrm>
          <a:prstGeom prst="plus">
            <a:avLst>
              <a:gd name="adj" fmla="val 38978"/>
            </a:avLst>
          </a:prstGeom>
          <a:solidFill>
            <a:srgbClr val="9D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십자형 26"/>
          <p:cNvSpPr/>
          <p:nvPr/>
        </p:nvSpPr>
        <p:spPr>
          <a:xfrm>
            <a:off x="7338784" y="4516740"/>
            <a:ext cx="216024" cy="216024"/>
          </a:xfrm>
          <a:prstGeom prst="plus">
            <a:avLst>
              <a:gd name="adj" fmla="val 38978"/>
            </a:avLst>
          </a:prstGeom>
          <a:solidFill>
            <a:srgbClr val="9D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표1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997" y="341666"/>
            <a:ext cx="9059493" cy="6039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949749" y="5150103"/>
            <a:ext cx="962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신입 사원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782738" y="4276482"/>
            <a:ext cx="129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주임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대리급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782738" y="3491483"/>
            <a:ext cx="129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과장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차장급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1782738" y="2730406"/>
            <a:ext cx="1296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부장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/ 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팀장급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073889" y="1976864"/>
            <a:ext cx="7328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임원급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104631" y="1829851"/>
            <a:ext cx="3238387" cy="5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기업의 가치와 목표 궁극적인 </a:t>
            </a:r>
            <a:r>
              <a:rPr lang="ko-KR" altLang="en-US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비젼을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수립하고 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추진 방향을 효과적으로 공유한다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04631" y="2621939"/>
            <a:ext cx="3759362" cy="5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더 큰 가치 및 성과창출을 위해서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전반적인 조직관리를 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수행하고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방향에 대한 올바른 판단과 결정을 한다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104631" y="3404502"/>
            <a:ext cx="3772186" cy="5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상부의 올바른 판단과 결정을 위한 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Support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를 하고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</a:p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실무자들에 동기부여를 하며 능력을 이끌어낼 수 있다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5104631" y="4200782"/>
            <a:ext cx="3586238" cy="5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실무 역량을 다양한 방면에서 발휘하고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리더십을 함양할 수 있으며 성과창출에 중심이 된다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5104631" y="4998203"/>
            <a:ext cx="3810659" cy="5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주임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대리급을 보조하는 역할을 하며 </a:t>
            </a:r>
            <a:endParaRPr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lnSpc>
                <a:spcPct val="120000"/>
              </a:lnSpc>
              <a:defRPr/>
            </a:pP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인정받는 실무자로서의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역량을 능동적으로 발전시킨다</a:t>
            </a:r>
            <a:r>
              <a:rPr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83385" y="2248123"/>
            <a:ext cx="370614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리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더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십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en-US" altLang="ko-KR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·</a:t>
            </a: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조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직 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및 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성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관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리 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역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량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2103" y="2504217"/>
            <a:ext cx="33374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실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무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능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력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en-US" altLang="ko-KR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·</a:t>
            </a: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성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창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출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역</a:t>
            </a:r>
            <a:endParaRPr lang="en-US" altLang="ko-KR" sz="13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>
              <a:defRPr/>
            </a:pPr>
            <a:r>
              <a:rPr lang="ko-KR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량</a:t>
            </a:r>
            <a:endParaRPr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0" name="직사각형 7"/>
          <p:cNvSpPr>
            <a:spLocks noChangeArrowheads="1"/>
          </p:cNvSpPr>
          <p:nvPr/>
        </p:nvSpPr>
        <p:spPr bwMode="auto">
          <a:xfrm>
            <a:off x="93787" y="153159"/>
            <a:ext cx="199766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2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직무 필요 역량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7"/>
          <p:cNvSpPr>
            <a:spLocks noChangeArrowheads="1"/>
          </p:cNvSpPr>
          <p:nvPr/>
        </p:nvSpPr>
        <p:spPr bwMode="auto">
          <a:xfrm>
            <a:off x="93787" y="153159"/>
            <a:ext cx="302999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3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 교육 구성 및 체계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9" name="그림 18" descr="표1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033" y="961678"/>
            <a:ext cx="8936421" cy="5957613"/>
          </a:xfrm>
          <a:prstGeom prst="rect">
            <a:avLst/>
          </a:prstGeom>
        </p:spPr>
      </p:pic>
      <p:sp>
        <p:nvSpPr>
          <p:cNvPr id="20" name="직사각형 7"/>
          <p:cNvSpPr>
            <a:spLocks noChangeArrowheads="1"/>
          </p:cNvSpPr>
          <p:nvPr/>
        </p:nvSpPr>
        <p:spPr bwMode="auto">
          <a:xfrm>
            <a:off x="3851920" y="764704"/>
            <a:ext cx="16081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ko-KR" altLang="en-US" sz="1600" b="1">
                <a:solidFill>
                  <a:schemeClr val="tx1">
                    <a:lumMod val="85000"/>
                    <a:lumOff val="15000"/>
                  </a:schemeClr>
                </a:solidFill>
                <a:ea typeface="나눔바른고딕" pitchFamily="50" charset="-127"/>
              </a:rPr>
              <a:t>교육 구성 체계도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ea typeface="나눔바른고딕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294489" y="2608337"/>
            <a:ext cx="11592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ko-KR" altLang="en-US" sz="1100">
                <a:solidFill>
                  <a:srgbClr val="FFFFFF"/>
                </a:solidFill>
                <a:ea typeface="나눔바른고딕" pitchFamily="50" charset="-127"/>
              </a:rPr>
              <a:t>직급별 역량 강화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100" dirty="0">
              <a:solidFill>
                <a:schemeClr val="bg1"/>
              </a:solidFill>
              <a:ea typeface="나눔바른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357006" y="3563491"/>
            <a:ext cx="10342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ko-KR" altLang="en-US" sz="1100">
                <a:solidFill>
                  <a:srgbClr val="FFFFFF"/>
                </a:solidFill>
                <a:ea typeface="나눔바른고딕" pitchFamily="50" charset="-127"/>
              </a:rPr>
              <a:t>공통 역량 강화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100" dirty="0">
              <a:solidFill>
                <a:schemeClr val="bg1"/>
              </a:solidFill>
              <a:ea typeface="나눔바른고딕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213342" y="4086597"/>
            <a:ext cx="128432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FFFFFF"/>
                </a:solidFill>
                <a:ea typeface="나눔바른고딕" pitchFamily="50" charset="-127"/>
              </a:rPr>
              <a:t>산업직무 역량 강화</a:t>
            </a:r>
            <a:endParaRPr lang="ko-KR" altLang="en-US" sz="1100" dirty="0">
              <a:solidFill>
                <a:srgbClr val="FFFFFF"/>
              </a:solidFill>
              <a:ea typeface="나눔바른고딕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275858" y="4744194"/>
            <a:ext cx="11592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FFFFFF"/>
                </a:solidFill>
                <a:ea typeface="나눔바른고딕" pitchFamily="50" charset="-127"/>
              </a:rPr>
              <a:t>글로벌 역량 강화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419944" y="5498182"/>
            <a:ext cx="9092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FFFFFF"/>
                </a:solidFill>
                <a:ea typeface="나눔바른고딕" pitchFamily="50" charset="-127"/>
              </a:rPr>
              <a:t>자격증 특화 </a:t>
            </a:r>
            <a:endParaRPr lang="en-US" altLang="ko-KR" sz="1100">
              <a:solidFill>
                <a:srgbClr val="FFFFFF"/>
              </a:solidFill>
              <a:ea typeface="나눔바른고딕" pitchFamily="50" charset="-127"/>
            </a:endParaRPr>
          </a:p>
          <a:p>
            <a:pPr algn="ctr" fontAlgn="ctr"/>
            <a:r>
              <a:rPr lang="ko-KR" altLang="en-US" sz="1100">
                <a:solidFill>
                  <a:srgbClr val="FFFFFF"/>
                </a:solidFill>
                <a:ea typeface="나눔바른고딕" pitchFamily="50" charset="-127"/>
              </a:rPr>
              <a:t>역량 강화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338375" y="6246837"/>
            <a:ext cx="10342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FFFFFF"/>
                </a:solidFill>
                <a:ea typeface="나눔바른고딕" pitchFamily="50" charset="-127"/>
              </a:rPr>
              <a:t>법정 필수 교육</a:t>
            </a:r>
            <a:endParaRPr lang="ko-KR" altLang="en-US" sz="1100" dirty="0">
              <a:solidFill>
                <a:srgbClr val="FFFFFF"/>
              </a:solidFill>
              <a:ea typeface="나눔바른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2729821" y="1148085"/>
            <a:ext cx="10342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ko-KR" altLang="en-US" sz="1100">
                <a:solidFill>
                  <a:schemeClr val="tx1">
                    <a:lumMod val="85000"/>
                    <a:lumOff val="15000"/>
                  </a:schemeClr>
                </a:solidFill>
                <a:ea typeface="나눔바른고딕" pitchFamily="50" charset="-127"/>
              </a:rPr>
              <a:t>실무 수행 역량</a:t>
            </a:r>
            <a:endParaRPr lang="ko-KR" altLang="en-US" sz="1100" dirty="0">
              <a:solidFill>
                <a:schemeClr val="tx1">
                  <a:lumMod val="85000"/>
                  <a:lumOff val="15000"/>
                </a:schemeClr>
              </a:solidFill>
              <a:ea typeface="나눔바른고딕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7917448" y="1124744"/>
            <a:ext cx="10342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ko-KR" altLang="en-US" sz="1100">
                <a:solidFill>
                  <a:schemeClr val="tx1">
                    <a:lumMod val="85000"/>
                    <a:lumOff val="15000"/>
                  </a:schemeClr>
                </a:solidFill>
                <a:ea typeface="나눔바른고딕" pitchFamily="50" charset="-127"/>
              </a:rPr>
              <a:t>조직 관리 역량</a:t>
            </a:r>
            <a:endParaRPr lang="ko-KR" altLang="en-US" sz="1100" dirty="0">
              <a:solidFill>
                <a:schemeClr val="tx1">
                  <a:lumMod val="85000"/>
                  <a:lumOff val="15000"/>
                </a:schemeClr>
              </a:solidFill>
              <a:ea typeface="나눔바른고딕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2906754" y="1460401"/>
            <a:ext cx="8595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>
                <a:solidFill>
                  <a:srgbClr val="FFFFFF"/>
                </a:solidFill>
                <a:ea typeface="나눔바른고딕" pitchFamily="50" charset="-127"/>
              </a:rPr>
              <a:t>신입 사원급</a:t>
            </a:r>
            <a:endParaRPr lang="ko-KR" altLang="en-US" sz="1100" b="1" dirty="0">
              <a:solidFill>
                <a:srgbClr val="FFFFFF"/>
              </a:solidFill>
              <a:ea typeface="나눔바른고딕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4089643" y="1460401"/>
            <a:ext cx="97174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>
                <a:solidFill>
                  <a:srgbClr val="FFFFFF"/>
                </a:solidFill>
                <a:ea typeface="나눔바른고딕" pitchFamily="50" charset="-127"/>
              </a:rPr>
              <a:t>주임 </a:t>
            </a:r>
            <a:r>
              <a:rPr lang="en-US" altLang="ko-KR" sz="1100" b="1">
                <a:solidFill>
                  <a:srgbClr val="FFFFFF"/>
                </a:solidFill>
                <a:ea typeface="나눔바른고딕" pitchFamily="50" charset="-127"/>
              </a:rPr>
              <a:t>/ </a:t>
            </a:r>
            <a:r>
              <a:rPr lang="ko-KR" altLang="en-US" sz="1100" b="1">
                <a:solidFill>
                  <a:srgbClr val="FFFFFF"/>
                </a:solidFill>
                <a:ea typeface="나눔바른고딕" pitchFamily="50" charset="-127"/>
              </a:rPr>
              <a:t>대리급</a:t>
            </a:r>
            <a:endParaRPr lang="ko-KR" altLang="en-US" sz="1100" b="1" dirty="0">
              <a:solidFill>
                <a:srgbClr val="FFFFFF"/>
              </a:solidFill>
              <a:ea typeface="나눔바른고딕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5351879" y="1460401"/>
            <a:ext cx="97174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>
                <a:solidFill>
                  <a:srgbClr val="FFFFFF"/>
                </a:solidFill>
                <a:ea typeface="나눔바른고딕" pitchFamily="50" charset="-127"/>
              </a:rPr>
              <a:t>과장 </a:t>
            </a:r>
            <a:r>
              <a:rPr lang="en-US" altLang="ko-KR" sz="1100" b="1">
                <a:solidFill>
                  <a:srgbClr val="FFFFFF"/>
                </a:solidFill>
                <a:ea typeface="나눔바른고딕" pitchFamily="50" charset="-127"/>
              </a:rPr>
              <a:t>/ </a:t>
            </a:r>
            <a:r>
              <a:rPr lang="ko-KR" altLang="en-US" sz="1100" b="1">
                <a:solidFill>
                  <a:srgbClr val="FFFFFF"/>
                </a:solidFill>
                <a:ea typeface="나눔바른고딕" pitchFamily="50" charset="-127"/>
              </a:rPr>
              <a:t>차장급</a:t>
            </a:r>
            <a:endParaRPr lang="ko-KR" altLang="en-US" sz="1100" b="1" dirty="0">
              <a:solidFill>
                <a:srgbClr val="FFFFFF"/>
              </a:solidFill>
              <a:ea typeface="나눔바른고딕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6619452" y="1460401"/>
            <a:ext cx="97174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>
                <a:solidFill>
                  <a:srgbClr val="FFFFFF"/>
                </a:solidFill>
                <a:ea typeface="나눔바른고딕" pitchFamily="50" charset="-127"/>
              </a:rPr>
              <a:t>부장 </a:t>
            </a:r>
            <a:r>
              <a:rPr lang="en-US" altLang="ko-KR" sz="1100" b="1">
                <a:solidFill>
                  <a:srgbClr val="FFFFFF"/>
                </a:solidFill>
                <a:ea typeface="나눔바른고딕" pitchFamily="50" charset="-127"/>
              </a:rPr>
              <a:t>/ </a:t>
            </a:r>
            <a:r>
              <a:rPr lang="ko-KR" altLang="en-US" sz="1100" b="1">
                <a:solidFill>
                  <a:srgbClr val="FFFFFF"/>
                </a:solidFill>
                <a:ea typeface="나눔바른고딕" pitchFamily="50" charset="-127"/>
              </a:rPr>
              <a:t>팀장급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8073953" y="1460401"/>
            <a:ext cx="5597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>
                <a:solidFill>
                  <a:srgbClr val="FFFFFF"/>
                </a:solidFill>
                <a:ea typeface="나눔바른고딕" pitchFamily="50" charset="-127"/>
              </a:rPr>
              <a:t>임원급</a:t>
            </a:r>
            <a:endParaRPr lang="ko-KR" altLang="en-US" sz="1100" b="1" dirty="0">
              <a:solidFill>
                <a:srgbClr val="FFFFFF"/>
              </a:solidFill>
              <a:ea typeface="나눔바른고딕" pitchFamily="50" charset="-127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1058966" y="1801391"/>
            <a:ext cx="7344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주요 역할</a:t>
            </a:r>
          </a:p>
        </p:txBody>
      </p:sp>
      <p:sp>
        <p:nvSpPr>
          <p:cNvPr id="39" name="TextBox 38"/>
          <p:cNvSpPr txBox="1"/>
          <p:nvPr/>
        </p:nvSpPr>
        <p:spPr bwMode="auto">
          <a:xfrm>
            <a:off x="2640040" y="1783849"/>
            <a:ext cx="135485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 spc="-100">
                <a:solidFill>
                  <a:srgbClr val="FFFFFF"/>
                </a:solidFill>
                <a:ea typeface="나눔바른고딕" pitchFamily="50" charset="-127"/>
              </a:rPr>
              <a:t>실무보조 </a:t>
            </a:r>
            <a:r>
              <a:rPr lang="en-US" altLang="ko-KR" sz="1100" b="1" spc="-100">
                <a:solidFill>
                  <a:srgbClr val="FFFFFF"/>
                </a:solidFill>
                <a:ea typeface="나눔바른고딕" pitchFamily="50" charset="-127"/>
              </a:rPr>
              <a:t>/ </a:t>
            </a:r>
            <a:r>
              <a:rPr lang="ko-KR" altLang="en-US" sz="1100" b="1" spc="-100">
                <a:solidFill>
                  <a:srgbClr val="FFFFFF"/>
                </a:solidFill>
                <a:ea typeface="나눔바른고딕" pitchFamily="50" charset="-127"/>
              </a:rPr>
              <a:t>능동적 자세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4016093" y="1783849"/>
            <a:ext cx="108074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 spc="-100">
                <a:solidFill>
                  <a:srgbClr val="FFFFFF"/>
                </a:solidFill>
                <a:ea typeface="나눔바른고딕" pitchFamily="50" charset="-127"/>
              </a:rPr>
              <a:t>실무 수행 및 추진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5194692" y="1783849"/>
            <a:ext cx="130516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 spc="-100">
                <a:solidFill>
                  <a:srgbClr val="FFFFFF"/>
                </a:solidFill>
                <a:ea typeface="나눔바른고딕" pitchFamily="50" charset="-127"/>
              </a:rPr>
              <a:t>실무 관리의 중간 역할</a:t>
            </a:r>
            <a:endParaRPr lang="ko-KR" altLang="en-US" sz="1100" b="1" spc="-100" dirty="0">
              <a:solidFill>
                <a:srgbClr val="FFFFFF"/>
              </a:solidFill>
              <a:ea typeface="나눔바른고딕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6545898" y="1783849"/>
            <a:ext cx="108074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 spc="-100">
                <a:solidFill>
                  <a:srgbClr val="FFFFFF"/>
                </a:solidFill>
                <a:ea typeface="나눔바른고딕" pitchFamily="50" charset="-127"/>
              </a:rPr>
              <a:t>조직 및 성과 관리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7813467" y="1783849"/>
            <a:ext cx="108074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b="1" spc="-100">
                <a:solidFill>
                  <a:srgbClr val="FFFFFF"/>
                </a:solidFill>
                <a:ea typeface="나눔바른고딕" pitchFamily="50" charset="-127"/>
              </a:rPr>
              <a:t>목표 및 비젼 제시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1782124" y="2449463"/>
            <a:ext cx="7344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필수 역량</a:t>
            </a:r>
          </a:p>
        </p:txBody>
      </p:sp>
      <p:sp>
        <p:nvSpPr>
          <p:cNvPr id="45" name="TextBox 44"/>
          <p:cNvSpPr txBox="1"/>
          <p:nvPr/>
        </p:nvSpPr>
        <p:spPr bwMode="auto">
          <a:xfrm>
            <a:off x="2785884" y="2127523"/>
            <a:ext cx="233910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기획 및 문서 작성 능력 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보고서 작성</a:t>
            </a:r>
          </a:p>
        </p:txBody>
      </p:sp>
      <p:sp>
        <p:nvSpPr>
          <p:cNvPr id="46" name="TextBox 45"/>
          <p:cNvSpPr txBox="1"/>
          <p:nvPr/>
        </p:nvSpPr>
        <p:spPr bwMode="auto">
          <a:xfrm>
            <a:off x="6478889" y="2127523"/>
            <a:ext cx="120898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성과 및 조직 관리</a:t>
            </a:r>
            <a:endParaRPr lang="ko-KR" altLang="en-US" sz="110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4338343" y="2449463"/>
            <a:ext cx="19094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커뮤니케이션 및 프레젠테이션</a:t>
            </a:r>
          </a:p>
        </p:txBody>
      </p:sp>
      <p:sp>
        <p:nvSpPr>
          <p:cNvPr id="48" name="TextBox 47"/>
          <p:cNvSpPr txBox="1"/>
          <p:nvPr/>
        </p:nvSpPr>
        <p:spPr bwMode="auto">
          <a:xfrm>
            <a:off x="5188431" y="2780928"/>
            <a:ext cx="25891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협상 및 문제해결 역량 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신속한 의사 결정</a:t>
            </a:r>
            <a:endParaRPr lang="ko-KR" altLang="en-US" sz="110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 bwMode="auto">
          <a:xfrm>
            <a:off x="7772798" y="2449463"/>
            <a:ext cx="118173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CEO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리더십 역량</a:t>
            </a:r>
          </a:p>
        </p:txBody>
      </p:sp>
      <p:sp>
        <p:nvSpPr>
          <p:cNvPr id="50" name="TextBox 49"/>
          <p:cNvSpPr txBox="1"/>
          <p:nvPr/>
        </p:nvSpPr>
        <p:spPr bwMode="auto">
          <a:xfrm>
            <a:off x="2992236" y="3116585"/>
            <a:ext cx="18838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셀프 리더십 및 자기개발 능력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1782125" y="3116585"/>
            <a:ext cx="7344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강화 역량</a:t>
            </a:r>
            <a:endParaRPr lang="ko-KR" altLang="en-US" sz="110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1719607" y="3429000"/>
            <a:ext cx="8595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직무별 역량</a:t>
            </a:r>
          </a:p>
        </p:txBody>
      </p:sp>
      <p:sp>
        <p:nvSpPr>
          <p:cNvPr id="53" name="TextBox 52"/>
          <p:cNvSpPr txBox="1"/>
          <p:nvPr/>
        </p:nvSpPr>
        <p:spPr bwMode="auto">
          <a:xfrm>
            <a:off x="1782125" y="3783707"/>
            <a:ext cx="7344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공통 역량</a:t>
            </a:r>
          </a:p>
        </p:txBody>
      </p:sp>
      <p:sp>
        <p:nvSpPr>
          <p:cNvPr id="54" name="TextBox 53"/>
          <p:cNvSpPr txBox="1"/>
          <p:nvPr/>
        </p:nvSpPr>
        <p:spPr bwMode="auto">
          <a:xfrm>
            <a:off x="1569726" y="4096122"/>
            <a:ext cx="11592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산업별 특화 역량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1782125" y="4437112"/>
            <a:ext cx="7344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영어 역량</a:t>
            </a:r>
          </a:p>
        </p:txBody>
      </p:sp>
      <p:sp>
        <p:nvSpPr>
          <p:cNvPr id="56" name="TextBox 55"/>
          <p:cNvSpPr txBox="1"/>
          <p:nvPr/>
        </p:nvSpPr>
        <p:spPr bwMode="auto">
          <a:xfrm>
            <a:off x="1719607" y="4763244"/>
            <a:ext cx="8595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중국어 역량</a:t>
            </a:r>
          </a:p>
        </p:txBody>
      </p:sp>
      <p:sp>
        <p:nvSpPr>
          <p:cNvPr id="57" name="TextBox 56"/>
          <p:cNvSpPr txBox="1"/>
          <p:nvPr/>
        </p:nvSpPr>
        <p:spPr bwMode="auto">
          <a:xfrm>
            <a:off x="1569726" y="5085184"/>
            <a:ext cx="11592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기타 외국어 역량</a:t>
            </a:r>
          </a:p>
        </p:txBody>
      </p:sp>
      <p:sp>
        <p:nvSpPr>
          <p:cNvPr id="58" name="TextBox 57"/>
          <p:cNvSpPr txBox="1"/>
          <p:nvPr/>
        </p:nvSpPr>
        <p:spPr bwMode="auto">
          <a:xfrm>
            <a:off x="1569726" y="5426174"/>
            <a:ext cx="11592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금융 전문 자격증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1729225" y="5761831"/>
            <a:ext cx="8402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IT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기술 자격</a:t>
            </a:r>
          </a:p>
        </p:txBody>
      </p:sp>
      <p:sp>
        <p:nvSpPr>
          <p:cNvPr id="60" name="TextBox 59"/>
          <p:cNvSpPr txBox="1"/>
          <p:nvPr/>
        </p:nvSpPr>
        <p:spPr bwMode="auto">
          <a:xfrm>
            <a:off x="1719607" y="6093296"/>
            <a:ext cx="8595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성희롱 예방</a:t>
            </a:r>
          </a:p>
        </p:txBody>
      </p:sp>
      <p:sp>
        <p:nvSpPr>
          <p:cNvPr id="61" name="TextBox 60"/>
          <p:cNvSpPr txBox="1"/>
          <p:nvPr/>
        </p:nvSpPr>
        <p:spPr bwMode="auto">
          <a:xfrm>
            <a:off x="1657090" y="6438478"/>
            <a:ext cx="98456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정보보호 교육</a:t>
            </a:r>
            <a:endParaRPr lang="ko-KR" altLang="en-US" sz="110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 bwMode="auto">
          <a:xfrm>
            <a:off x="5231806" y="3116585"/>
            <a:ext cx="24833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팀워크 관리 및 장기적인 조직 성장 관리</a:t>
            </a:r>
          </a:p>
        </p:txBody>
      </p:sp>
      <p:sp>
        <p:nvSpPr>
          <p:cNvPr id="63" name="TextBox 62"/>
          <p:cNvSpPr txBox="1"/>
          <p:nvPr/>
        </p:nvSpPr>
        <p:spPr bwMode="auto">
          <a:xfrm>
            <a:off x="3907262" y="3438525"/>
            <a:ext cx="28007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마케팅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CS,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기획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R&amp;D,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재무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회계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영업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물류</a:t>
            </a:r>
          </a:p>
        </p:txBody>
      </p:sp>
      <p:sp>
        <p:nvSpPr>
          <p:cNvPr id="64" name="TextBox 63"/>
          <p:cNvSpPr txBox="1"/>
          <p:nvPr/>
        </p:nvSpPr>
        <p:spPr bwMode="auto">
          <a:xfrm>
            <a:off x="4022551" y="3774182"/>
            <a:ext cx="271420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변화 대응 전략 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규모별 프로젝트 관리 능력</a:t>
            </a:r>
          </a:p>
        </p:txBody>
      </p:sp>
      <p:sp>
        <p:nvSpPr>
          <p:cNvPr id="65" name="TextBox 64"/>
          <p:cNvSpPr txBox="1"/>
          <p:nvPr/>
        </p:nvSpPr>
        <p:spPr bwMode="auto">
          <a:xfrm>
            <a:off x="4042716" y="4105647"/>
            <a:ext cx="252986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금융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보험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유통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물류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건설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환경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IT/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통신</a:t>
            </a:r>
          </a:p>
        </p:txBody>
      </p:sp>
      <p:sp>
        <p:nvSpPr>
          <p:cNvPr id="66" name="TextBox 65"/>
          <p:cNvSpPr txBox="1"/>
          <p:nvPr/>
        </p:nvSpPr>
        <p:spPr bwMode="auto">
          <a:xfrm>
            <a:off x="7763597" y="3601591"/>
            <a:ext cx="120898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글로벌 역량</a:t>
            </a:r>
            <a:b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</a:b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시장 트랜드 캐치 </a:t>
            </a:r>
            <a:b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</a:b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산업 전망 관측</a:t>
            </a:r>
            <a:endParaRPr lang="ko-KR" altLang="en-US" sz="110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67" name="TextBox 66"/>
          <p:cNvSpPr txBox="1"/>
          <p:nvPr/>
        </p:nvSpPr>
        <p:spPr bwMode="auto">
          <a:xfrm>
            <a:off x="3027558" y="4441304"/>
            <a:ext cx="326403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비즈니스 실무 영어 회화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그래머게이트웨이 문법 영역</a:t>
            </a:r>
            <a:endParaRPr lang="ko-KR" altLang="en-US" sz="110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7099327" y="4441304"/>
            <a:ext cx="13131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AP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뉴스 회화 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청취</a:t>
            </a:r>
          </a:p>
        </p:txBody>
      </p:sp>
      <p:sp>
        <p:nvSpPr>
          <p:cNvPr id="69" name="TextBox 68"/>
          <p:cNvSpPr txBox="1"/>
          <p:nvPr/>
        </p:nvSpPr>
        <p:spPr bwMode="auto">
          <a:xfrm>
            <a:off x="2673549" y="4772769"/>
            <a:ext cx="13035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spc="-150">
                <a:solidFill>
                  <a:srgbClr val="000000"/>
                </a:solidFill>
                <a:ea typeface="나눔바른고딕" pitchFamily="50" charset="-127"/>
              </a:rPr>
              <a:t>왕초보 비즈니스 중국어</a:t>
            </a:r>
            <a:endParaRPr lang="ko-KR" altLang="en-US" sz="1100" spc="-15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 bwMode="auto">
          <a:xfrm>
            <a:off x="5764585" y="4772769"/>
            <a:ext cx="15343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상황별 비즈니스 중국어</a:t>
            </a:r>
          </a:p>
        </p:txBody>
      </p:sp>
      <p:sp>
        <p:nvSpPr>
          <p:cNvPr id="71" name="TextBox 70"/>
          <p:cNvSpPr txBox="1"/>
          <p:nvPr/>
        </p:nvSpPr>
        <p:spPr bwMode="auto">
          <a:xfrm>
            <a:off x="2934260" y="5104234"/>
            <a:ext cx="583108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일본어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스페인어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프랑스어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이탈리아어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아랍어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인도네시아어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러시아어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베트남어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태국어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독일어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포르투갈어</a:t>
            </a:r>
            <a:endParaRPr lang="ko-KR" altLang="en-US" sz="1100" spc="-8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 bwMode="auto">
          <a:xfrm>
            <a:off x="2686694" y="5445224"/>
            <a:ext cx="12772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은행텔러</a:t>
            </a:r>
            <a:r>
              <a:rPr lang="en-US" altLang="ko-KR" sz="1100" spc="-8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 spc="-80">
                <a:solidFill>
                  <a:srgbClr val="000000"/>
                </a:solidFill>
                <a:ea typeface="나눔바른고딕" pitchFamily="50" charset="-127"/>
              </a:rPr>
              <a:t>외환전문역</a:t>
            </a:r>
            <a:endParaRPr lang="ko-KR" altLang="en-US" sz="1100" spc="-8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73" name="TextBox 72"/>
          <p:cNvSpPr txBox="1"/>
          <p:nvPr/>
        </p:nvSpPr>
        <p:spPr bwMode="auto">
          <a:xfrm>
            <a:off x="4022439" y="5445224"/>
            <a:ext cx="11112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AFPK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전문 자격</a:t>
            </a:r>
          </a:p>
        </p:txBody>
      </p:sp>
      <p:sp>
        <p:nvSpPr>
          <p:cNvPr id="74" name="TextBox 73"/>
          <p:cNvSpPr txBox="1"/>
          <p:nvPr/>
        </p:nvSpPr>
        <p:spPr bwMode="auto">
          <a:xfrm>
            <a:off x="5321483" y="5445224"/>
            <a:ext cx="102463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CFP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전문 자격</a:t>
            </a:r>
          </a:p>
        </p:txBody>
      </p:sp>
      <p:sp>
        <p:nvSpPr>
          <p:cNvPr id="75" name="TextBox 74"/>
          <p:cNvSpPr txBox="1"/>
          <p:nvPr/>
        </p:nvSpPr>
        <p:spPr bwMode="auto">
          <a:xfrm>
            <a:off x="4035160" y="5771356"/>
            <a:ext cx="38411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파워포인트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워드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엑셀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한글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포토샵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일러스트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프로그래밍 언어</a:t>
            </a:r>
          </a:p>
        </p:txBody>
      </p:sp>
      <p:sp>
        <p:nvSpPr>
          <p:cNvPr id="76" name="TextBox 75"/>
          <p:cNvSpPr txBox="1"/>
          <p:nvPr/>
        </p:nvSpPr>
        <p:spPr bwMode="auto">
          <a:xfrm>
            <a:off x="4043175" y="6093296"/>
            <a:ext cx="38250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성희롱 예방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성폭력 예방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사이버 성희롱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성폭력 예방 필수 교육</a:t>
            </a:r>
            <a:endParaRPr lang="ko-KR" altLang="en-US" sz="110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77" name="TextBox 76"/>
          <p:cNvSpPr txBox="1"/>
          <p:nvPr/>
        </p:nvSpPr>
        <p:spPr bwMode="auto">
          <a:xfrm>
            <a:off x="4180232" y="6428953"/>
            <a:ext cx="35509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개인정보보호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정보보호법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, 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온</a:t>
            </a:r>
            <a:r>
              <a:rPr lang="en-US" altLang="ko-KR" sz="1100">
                <a:solidFill>
                  <a:srgbClr val="000000"/>
                </a:solidFill>
                <a:ea typeface="나눔바른고딕" pitchFamily="50" charset="-127"/>
              </a:rPr>
              <a:t>/</a:t>
            </a:r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오프라인 정보보호 관련 교육</a:t>
            </a:r>
            <a:endParaRPr lang="ko-KR" altLang="en-US" sz="1100" dirty="0">
              <a:solidFill>
                <a:srgbClr val="000000"/>
              </a:solidFill>
              <a:ea typeface="나눔바른고딕" pitchFamily="50" charset="-127"/>
            </a:endParaRPr>
          </a:p>
        </p:txBody>
      </p:sp>
      <p:sp>
        <p:nvSpPr>
          <p:cNvPr id="78" name="TextBox 77"/>
          <p:cNvSpPr txBox="1"/>
          <p:nvPr/>
        </p:nvSpPr>
        <p:spPr bwMode="auto">
          <a:xfrm>
            <a:off x="1015037" y="1484784"/>
            <a:ext cx="8595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algn="ctr" fontAlgn="ctr"/>
            <a:r>
              <a:rPr lang="ko-KR" altLang="en-US" sz="1100">
                <a:solidFill>
                  <a:srgbClr val="000000"/>
                </a:solidFill>
                <a:ea typeface="나눔바른고딕" pitchFamily="50" charset="-127"/>
              </a:rPr>
              <a:t>직급별 분류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1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48072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 bwMode="auto">
          <a:xfrm>
            <a:off x="4067944" y="1737447"/>
            <a:ext cx="936104" cy="864096"/>
          </a:xfrm>
          <a:prstGeom prst="rect">
            <a:avLst/>
          </a:prstGeom>
          <a:solidFill>
            <a:srgbClr val="3290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" name="직사각형 7"/>
          <p:cNvSpPr>
            <a:spLocks noChangeArrowheads="1"/>
          </p:cNvSpPr>
          <p:nvPr/>
        </p:nvSpPr>
        <p:spPr bwMode="auto">
          <a:xfrm>
            <a:off x="2131176" y="2458667"/>
            <a:ext cx="4817088" cy="23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defRPr/>
            </a:pPr>
            <a:r>
              <a:rPr lang="ko-KR" altLang="en-US" sz="4000" spc="-30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직무교육 추천 </a:t>
            </a:r>
            <a:r>
              <a:rPr lang="en-US" altLang="ko-KR" sz="400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Process</a:t>
            </a:r>
          </a:p>
          <a:p>
            <a:pPr marL="342900" indent="-342900">
              <a:lnSpc>
                <a:spcPct val="200000"/>
              </a:lnSpc>
              <a:defRPr/>
            </a:pPr>
            <a:endParaRPr lang="en-US" altLang="ko-KR" sz="4000" dirty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2" name="직사각형 7"/>
          <p:cNvSpPr>
            <a:spLocks noChangeArrowheads="1"/>
          </p:cNvSpPr>
          <p:nvPr/>
        </p:nvSpPr>
        <p:spPr bwMode="auto">
          <a:xfrm>
            <a:off x="4131820" y="1089375"/>
            <a:ext cx="814647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kumimoji="0" lang="en-US" altLang="ko-KR" sz="5000" b="1">
                <a:solidFill>
                  <a:schemeClr val="bg1"/>
                </a:solidFill>
                <a:effectLst/>
                <a:latin typeface="-윤명조330" pitchFamily="18" charset="-127"/>
                <a:ea typeface="-윤명조330" pitchFamily="18" charset="-127"/>
              </a:rPr>
              <a:t>Ⅱ</a:t>
            </a:r>
            <a:endParaRPr kumimoji="0" lang="en-US" altLang="ko-KR" sz="5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" name="그림 12" descr="해커스 HRD 신로고2 사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6533466"/>
            <a:ext cx="1008112" cy="295959"/>
          </a:xfrm>
          <a:prstGeom prst="rect">
            <a:avLst/>
          </a:prstGeom>
        </p:spPr>
      </p:pic>
      <p:sp>
        <p:nvSpPr>
          <p:cNvPr id="14" name="직사각형 7"/>
          <p:cNvSpPr>
            <a:spLocks noChangeArrowheads="1"/>
          </p:cNvSpPr>
          <p:nvPr/>
        </p:nvSpPr>
        <p:spPr bwMode="auto">
          <a:xfrm>
            <a:off x="4086124" y="2311562"/>
            <a:ext cx="921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kumimoji="0" lang="en-US" altLang="ko-KR" sz="1200">
                <a:solidFill>
                  <a:srgbClr val="AED3FC"/>
                </a:solidFill>
                <a:effectLst/>
                <a:latin typeface="-윤고딕360" pitchFamily="18" charset="-127"/>
                <a:ea typeface="-윤고딕360" pitchFamily="18" charset="-127"/>
              </a:rPr>
              <a:t>CHAPTER</a:t>
            </a:r>
            <a:endParaRPr kumimoji="0" lang="en-US" altLang="ko-KR" sz="1200" dirty="0">
              <a:solidFill>
                <a:srgbClr val="AED3FC"/>
              </a:solidFill>
              <a:effectLst/>
              <a:latin typeface="-윤고딕360" pitchFamily="18" charset="-127"/>
              <a:ea typeface="-윤고딕360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221485" y="3861048"/>
            <a:ext cx="648072" cy="144016"/>
            <a:chOff x="1691680" y="6093296"/>
            <a:chExt cx="648072" cy="144016"/>
          </a:xfrm>
        </p:grpSpPr>
        <p:sp>
          <p:nvSpPr>
            <p:cNvPr id="16" name="직사각형 15"/>
            <p:cNvSpPr/>
            <p:nvPr/>
          </p:nvSpPr>
          <p:spPr>
            <a:xfrm>
              <a:off x="1691680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859699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027718" y="6093296"/>
              <a:ext cx="144016" cy="144016"/>
            </a:xfrm>
            <a:prstGeom prst="rect">
              <a:avLst/>
            </a:prstGeom>
            <a:solidFill>
              <a:srgbClr val="3290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195736" y="6093296"/>
              <a:ext cx="144016" cy="144016"/>
            </a:xfrm>
            <a:prstGeom prst="rect">
              <a:avLst/>
            </a:prstGeom>
            <a:solidFill>
              <a:srgbClr val="2F4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그림 19" descr="벤치마킹_170629_6qqq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980728"/>
            <a:ext cx="841399" cy="674635"/>
          </a:xfrm>
          <a:prstGeom prst="rect">
            <a:avLst/>
          </a:prstGeom>
        </p:spPr>
      </p:pic>
      <p:sp>
        <p:nvSpPr>
          <p:cNvPr id="22" name="직사각형 7"/>
          <p:cNvSpPr>
            <a:spLocks noChangeArrowheads="1"/>
          </p:cNvSpPr>
          <p:nvPr/>
        </p:nvSpPr>
        <p:spPr bwMode="auto">
          <a:xfrm>
            <a:off x="2702517" y="3925505"/>
            <a:ext cx="3674404" cy="89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>
              <a:lnSpc>
                <a:spcPct val="200000"/>
              </a:lnSpc>
              <a:defRPr/>
            </a:pPr>
            <a:r>
              <a:rPr lang="en-US" altLang="ko-KR" sz="3000" spc="-15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[ </a:t>
            </a:r>
            <a:r>
              <a:rPr lang="ko-KR" altLang="en-US" sz="3000" spc="-150" dirty="0" err="1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해커스</a:t>
            </a:r>
            <a:r>
              <a:rPr lang="en-US" altLang="ko-KR" sz="3000" spc="-15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HRD </a:t>
            </a:r>
            <a:r>
              <a:rPr lang="ko-KR" altLang="en-US" sz="3000" spc="-15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추천과정</a:t>
            </a:r>
            <a:r>
              <a:rPr lang="en-US" altLang="ko-KR" sz="3000" spc="-150" dirty="0">
                <a:solidFill>
                  <a:schemeClr val="bg1"/>
                </a:solidFill>
                <a:latin typeface="-윤고딕340" pitchFamily="18" charset="-127"/>
                <a:ea typeface="-윤고딕340" pitchFamily="18" charset="-127"/>
              </a:rPr>
              <a:t>]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잘린 사각형 5"/>
          <p:cNvSpPr/>
          <p:nvPr/>
        </p:nvSpPr>
        <p:spPr>
          <a:xfrm>
            <a:off x="2357422" y="2357430"/>
            <a:ext cx="4536504" cy="864096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95536" y="2778730"/>
            <a:ext cx="8280920" cy="265053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모서리가 둥근 사각형 설명선 44"/>
          <p:cNvSpPr/>
          <p:nvPr/>
        </p:nvSpPr>
        <p:spPr>
          <a:xfrm>
            <a:off x="2195496" y="1285860"/>
            <a:ext cx="6500858" cy="571504"/>
          </a:xfrm>
          <a:prstGeom prst="wedgeRoundRectCallout">
            <a:avLst>
              <a:gd name="adj1" fmla="val -53106"/>
              <a:gd name="adj2" fmla="val -24166"/>
              <a:gd name="adj3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179" y="6500834"/>
            <a:ext cx="35269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en-US" altLang="ko-KR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※ </a:t>
            </a: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기업규모에 따라 교육비용이 발생하는 과정이 있을 수 있습니다</a:t>
            </a:r>
            <a:r>
              <a:rPr lang="en-US" altLang="ko-KR" sz="10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0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9" name="직사각형 7"/>
          <p:cNvSpPr>
            <a:spLocks noChangeArrowheads="1"/>
          </p:cNvSpPr>
          <p:nvPr/>
        </p:nvSpPr>
        <p:spPr bwMode="auto">
          <a:xfrm>
            <a:off x="93787" y="153159"/>
            <a:ext cx="269496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자체과정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2673947" y="1419211"/>
            <a:ext cx="54890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환급과정 미수료 시 사업주가 지불해야하는 비용이 부담스러워요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4" name="포인트가 5개인 별 23"/>
          <p:cNvSpPr/>
          <p:nvPr/>
        </p:nvSpPr>
        <p:spPr>
          <a:xfrm>
            <a:off x="760909" y="1053518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 descr="표1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58" y="928670"/>
            <a:ext cx="1460866" cy="14572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 bwMode="auto">
          <a:xfrm>
            <a:off x="2957502" y="2409818"/>
            <a:ext cx="33489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 dirty="0" err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자체과정 패키지 국비 지원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400021" y="5572140"/>
            <a:ext cx="8280920" cy="831246"/>
          </a:xfrm>
          <a:prstGeom prst="rect">
            <a:avLst/>
          </a:prstGeom>
          <a:solidFill>
            <a:srgbClr val="4A6680"/>
          </a:solidFill>
          <a:ln w="19050">
            <a:solidFill>
              <a:srgbClr val="3C5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/>
          <p:cNvSpPr txBox="1"/>
          <p:nvPr/>
        </p:nvSpPr>
        <p:spPr>
          <a:xfrm>
            <a:off x="642910" y="5843590"/>
            <a:ext cx="5492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수료 부담 없이 듣고 싶은 강의 듣고 직무능력 향상시키고 싶다면</a:t>
            </a:r>
            <a:r>
              <a:rPr lang="en-US" altLang="ko-KR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?</a:t>
            </a:r>
          </a:p>
        </p:txBody>
      </p:sp>
      <p:pic>
        <p:nvPicPr>
          <p:cNvPr id="48" name="그림 47" descr="해커스 HRD 신로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4571" y="5781331"/>
            <a:ext cx="2439440" cy="400069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519361" y="2902555"/>
            <a:ext cx="8024592" cy="812197"/>
          </a:xfrm>
          <a:prstGeom prst="rect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 w="25400">
            <a:solidFill>
              <a:srgbClr val="A2C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32"/>
          <p:cNvSpPr txBox="1"/>
          <p:nvPr/>
        </p:nvSpPr>
        <p:spPr>
          <a:xfrm>
            <a:off x="1952075" y="2911814"/>
            <a:ext cx="517321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ctr">
              <a:lnSpc>
                <a:spcPct val="150000"/>
              </a:lnSpc>
              <a:defRPr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사업주 훈련 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부담 없는 학습 환경과 다양한 강의 수강을 위하여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50000"/>
              </a:lnSpc>
              <a:defRPr/>
            </a:pP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자체과정 패키지 교육을 고용보험환급 국비로 지원합니다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" name="TextBox 32"/>
          <p:cNvSpPr txBox="1"/>
          <p:nvPr/>
        </p:nvSpPr>
        <p:spPr>
          <a:xfrm>
            <a:off x="3680633" y="3902661"/>
            <a:ext cx="17107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ctr">
              <a:lnSpc>
                <a:spcPct val="150000"/>
              </a:lnSpc>
              <a:defRPr/>
            </a:pPr>
            <a:r>
              <a:rPr lang="ko-KR" altLang="en-US" sz="1600" spc="-150">
                <a:solidFill>
                  <a:srgbClr val="2D6BA3"/>
                </a:solidFill>
                <a:latin typeface="나눔바른고딕" pitchFamily="50" charset="-127"/>
                <a:ea typeface="나눔바른고딕" pitchFamily="50" charset="-127"/>
              </a:rPr>
              <a:t>정부지원금 비율 안내</a:t>
            </a:r>
            <a:endParaRPr lang="ko-KR" altLang="en-US" sz="1600" spc="-150" dirty="0">
              <a:solidFill>
                <a:srgbClr val="2D6BA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8" name="TextBox 32"/>
          <p:cNvSpPr txBox="1"/>
          <p:nvPr/>
        </p:nvSpPr>
        <p:spPr>
          <a:xfrm>
            <a:off x="669394" y="4384620"/>
            <a:ext cx="773320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ctr">
              <a:lnSpc>
                <a:spcPct val="150000"/>
              </a:lnSpc>
              <a:defRPr/>
            </a:pP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우선지원 대상기업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: 90%  </a:t>
            </a:r>
            <a:r>
              <a:rPr lang="en-US" altLang="ko-KR" sz="1400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l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1,000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 미만 기업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: 60%  </a:t>
            </a:r>
            <a:r>
              <a:rPr lang="en-US" altLang="ko-KR" sz="1400"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l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1,000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이상 기업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: 40% (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교육비의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20% 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내외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</a:p>
          <a:p>
            <a:pPr marL="342900" indent="-342900" algn="ctr" fontAlgn="ctr">
              <a:lnSpc>
                <a:spcPct val="150000"/>
              </a:lnSpc>
              <a:defRPr/>
            </a:pP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미수료자 중 진도율이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50~100%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인 학습자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: 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기업규모에 따른 환급금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× 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진도율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× 0.8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>
            <a:off x="3767587" y="4312608"/>
            <a:ext cx="1534019" cy="0"/>
          </a:xfrm>
          <a:prstGeom prst="line">
            <a:avLst/>
          </a:prstGeom>
          <a:ln w="1524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모서리가 둥근 사각형 설명선 44"/>
          <p:cNvSpPr/>
          <p:nvPr/>
        </p:nvSpPr>
        <p:spPr>
          <a:xfrm>
            <a:off x="2195496" y="1285860"/>
            <a:ext cx="6500858" cy="571504"/>
          </a:xfrm>
          <a:prstGeom prst="wedgeRoundRectCallout">
            <a:avLst>
              <a:gd name="adj1" fmla="val -53106"/>
              <a:gd name="adj2" fmla="val -24166"/>
              <a:gd name="adj3" fmla="val 1666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400021" y="5572140"/>
            <a:ext cx="8280920" cy="831246"/>
          </a:xfrm>
          <a:prstGeom prst="rect">
            <a:avLst/>
          </a:prstGeom>
          <a:solidFill>
            <a:srgbClr val="4A6680"/>
          </a:solidFill>
          <a:ln w="19050">
            <a:solidFill>
              <a:srgbClr val="3C5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양쪽 모서리가 잘린 사각형 5"/>
          <p:cNvSpPr/>
          <p:nvPr/>
        </p:nvSpPr>
        <p:spPr>
          <a:xfrm>
            <a:off x="2357422" y="2357430"/>
            <a:ext cx="4536504" cy="864096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3A8AD2"/>
          </a:solidFill>
          <a:ln w="19050">
            <a:solidFill>
              <a:srgbClr val="477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95536" y="2778730"/>
            <a:ext cx="8280920" cy="265053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519361" y="2902555"/>
            <a:ext cx="8024592" cy="812197"/>
          </a:xfrm>
          <a:prstGeom prst="rect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 w="25400">
            <a:solidFill>
              <a:srgbClr val="A2C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80777" y="5843590"/>
            <a:ext cx="52164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차별화된 교육으로 우리 직원들의 실무 역량을 높이고 싶다면</a:t>
            </a:r>
            <a:r>
              <a:rPr lang="en-US" altLang="ko-KR" sz="16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?</a:t>
            </a:r>
          </a:p>
        </p:txBody>
      </p:sp>
      <p:sp>
        <p:nvSpPr>
          <p:cNvPr id="19" name="직사각형 7"/>
          <p:cNvSpPr>
            <a:spLocks noChangeArrowheads="1"/>
          </p:cNvSpPr>
          <p:nvPr/>
        </p:nvSpPr>
        <p:spPr bwMode="auto">
          <a:xfrm>
            <a:off x="93787" y="153159"/>
            <a:ext cx="269496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ko-KR" sz="25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1</a:t>
            </a:r>
            <a:r>
              <a:rPr lang="en-US" altLang="ko-KR" sz="2000" b="1">
                <a:solidFill>
                  <a:srgbClr val="438FFF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20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자체과정</a:t>
            </a:r>
            <a:endParaRPr lang="en-US" altLang="ko-KR" sz="20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4" name="포인트가 5개인 별 23"/>
          <p:cNvSpPr/>
          <p:nvPr/>
        </p:nvSpPr>
        <p:spPr>
          <a:xfrm>
            <a:off x="760909" y="1124956"/>
            <a:ext cx="144016" cy="14401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 descr="표1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58" y="928670"/>
            <a:ext cx="1460866" cy="14572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 bwMode="auto">
          <a:xfrm>
            <a:off x="2802013" y="2409818"/>
            <a:ext cx="36599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/>
          <a:p>
            <a:pPr marL="342900" indent="-342900" algn="ctr" fontAlgn="ctr">
              <a:defRPr/>
            </a:pPr>
            <a:r>
              <a:rPr lang="ko-KR" altLang="en-US" sz="1600" b="1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해커스에서만 수강 가능한 자체과정 패키지</a:t>
            </a:r>
            <a:endParaRPr lang="ko-KR" altLang="en-US" sz="16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3" name="그림 42" descr="해커스 HRD 신로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4571" y="5781331"/>
            <a:ext cx="2439440" cy="400069"/>
          </a:xfrm>
          <a:prstGeom prst="rect">
            <a:avLst/>
          </a:prstGeom>
        </p:spPr>
      </p:pic>
      <p:sp>
        <p:nvSpPr>
          <p:cNvPr id="26" name="사각형 설명선 25"/>
          <p:cNvSpPr/>
          <p:nvPr/>
        </p:nvSpPr>
        <p:spPr>
          <a:xfrm>
            <a:off x="2701912" y="1420798"/>
            <a:ext cx="5399234" cy="338554"/>
          </a:xfrm>
          <a:prstGeom prst="wedgeRectCallout">
            <a:avLst>
              <a:gd name="adj1" fmla="val -54051"/>
              <a:gd name="adj2" fmla="val 19688"/>
            </a:avLst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ctr">
              <a:defRPr/>
            </a:pPr>
            <a:r>
              <a:rPr lang="ko-KR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우리 직원들의 실무 역량을 강화시켜줄 차별화된 교육 없을까요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?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9" name="TextBox 32"/>
          <p:cNvSpPr txBox="1"/>
          <p:nvPr/>
        </p:nvSpPr>
        <p:spPr>
          <a:xfrm>
            <a:off x="1393429" y="2857496"/>
            <a:ext cx="62905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ctr">
              <a:lnSpc>
                <a:spcPct val="150000"/>
              </a:lnSpc>
              <a:defRPr/>
            </a:pPr>
            <a:r>
              <a:rPr lang="ko-KR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해커스의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대표 어학 과정부터 리더십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/ OA 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등 핵심 역량 강화 과정까지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342900" indent="-342900" algn="ctr" fontAlgn="ctr">
              <a:lnSpc>
                <a:spcPct val="150000"/>
              </a:lnSpc>
              <a:defRPr/>
            </a:pPr>
            <a:r>
              <a:rPr lang="ko-KR" altLang="en-US" sz="1600" dirty="0">
                <a:solidFill>
                  <a:srgbClr val="C00000"/>
                </a:solidFill>
                <a:latin typeface="나눔바른고딕" pitchFamily="50" charset="-127"/>
                <a:ea typeface="나눔바른고딕" pitchFamily="50" charset="-127"/>
              </a:rPr>
              <a:t>오직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해커스에서만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수강 가능한 </a:t>
            </a:r>
            <a:r>
              <a:rPr lang="ko-KR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해커스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HRD 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자체과정 패키지를 제공합니다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1B5DD390-FF76-4B22-8EC7-F2DD7F4BC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26" y="3908212"/>
            <a:ext cx="1994298" cy="1397203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B77EF902-DA65-4446-8D8F-AD62E00067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24734"/>
            <a:ext cx="1964710" cy="1376473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B3265B91-FB76-4DA8-A834-43C5BC2770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07869"/>
            <a:ext cx="1988783" cy="1393339"/>
          </a:xfrm>
          <a:prstGeom prst="rect">
            <a:avLst/>
          </a:prstGeom>
          <a:noFill/>
          <a:ln w="16510"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그림 31" descr="메달_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70608" y="3697576"/>
            <a:ext cx="656532" cy="792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그림 35" descr="메달_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39528" y="3697576"/>
            <a:ext cx="656532" cy="792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그림 36" descr="메달_금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58616" y="3697576"/>
            <a:ext cx="656532" cy="792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10846</TotalTime>
  <Words>2676</Words>
  <Application>Microsoft Office PowerPoint</Application>
  <PresentationFormat>화면 슬라이드 쇼(4:3)</PresentationFormat>
  <Paragraphs>669</Paragraphs>
  <Slides>36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36</vt:i4>
      </vt:variant>
    </vt:vector>
  </HeadingPairs>
  <TitlesOfParts>
    <vt:vector size="46" baseType="lpstr">
      <vt:lpstr>맑은 고딕</vt:lpstr>
      <vt:lpstr>굴림</vt:lpstr>
      <vt:lpstr>나눔바른고딕</vt:lpstr>
      <vt:lpstr>-윤고딕340</vt:lpstr>
      <vt:lpstr>-윤명조330</vt:lpstr>
      <vt:lpstr>-윤고딕310</vt:lpstr>
      <vt:lpstr>-윤고딕360</vt:lpstr>
      <vt:lpstr>Arial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lastModifiedBy>PC</cp:lastModifiedBy>
  <cp:revision>1125</cp:revision>
  <dcterms:created xsi:type="dcterms:W3CDTF">2017-01-26T05:53:22Z</dcterms:created>
  <dcterms:modified xsi:type="dcterms:W3CDTF">2024-01-17T04:52:06Z</dcterms:modified>
</cp:coreProperties>
</file>